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66" r:id="rId4"/>
    <p:sldId id="263" r:id="rId5"/>
    <p:sldId id="268" r:id="rId6"/>
    <p:sldId id="269" r:id="rId7"/>
    <p:sldId id="270" r:id="rId8"/>
    <p:sldId id="272" r:id="rId9"/>
    <p:sldId id="274" r:id="rId10"/>
    <p:sldId id="275" r:id="rId11"/>
    <p:sldId id="276" r:id="rId12"/>
    <p:sldId id="277" r:id="rId13"/>
    <p:sldId id="278" r:id="rId14"/>
    <p:sldId id="280" r:id="rId15"/>
    <p:sldId id="281" r:id="rId16"/>
    <p:sldId id="282" r:id="rId17"/>
    <p:sldId id="283" r:id="rId18"/>
    <p:sldId id="27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BDD7"/>
    <a:srgbClr val="4694DA"/>
    <a:srgbClr val="1B2E51"/>
    <a:srgbClr val="BDE7F1"/>
    <a:srgbClr val="47B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7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C0122-CC4C-42EB-8D3D-9A98C7A58592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B7D56-94D9-4205-87E3-107C35011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4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20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B9146-7874-0F5B-13E0-4A3B44F80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3946919-6C0B-1CCC-1DF4-8015F655F3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4F1EA72-D871-7E16-52A9-CC701EA28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8506AF-6DB1-C718-698A-898B428B66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868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57B9E-2CF6-3DC5-1641-688E58FDB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A41A5B4-698B-E8D8-EA91-F03F88487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D70E003-40AE-7A93-52E3-B6B0CFCCC2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91D4F5-A4AD-8DEB-1A9F-880BED229B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577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30540-9F09-E9AE-D065-6D234003A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D31571B-7D77-DDDF-A1AB-593655FE06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AB286BA-806F-18F3-4362-05A6EAF3E3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32B77F-37CC-4A32-B1BD-067D273E90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94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F02D8-50D4-215E-A294-D300EFF3A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F38E5DA-4C6D-25D2-7880-E4701B67F5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98C5D82-3E8A-85CD-2B47-1404F6484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F2FC19-E9EB-E311-828C-2A5CF03499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12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5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35115-6277-0E99-0837-ADAE63CC6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366A8BF-3247-84F5-E884-557562482E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B381569-378C-6972-B1FC-0A8BE358B9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6127DF-A056-0212-287A-AA39AA5645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81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02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C310D-10EC-20E0-42D2-3B76DFAEE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8C76ED6-6301-766A-91C9-A195A4B113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06D9DCC-DD07-B368-F13C-F392CFE2F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ED7952-F35D-3B7D-9FD5-5AE3F6B235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46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D2260-85FB-9B25-497F-24B7CBA1C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D97390A-DE5A-6056-804C-D21A0E14FA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BE951AF-4199-0E79-9AE1-448C3A9CA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ABA05C-FD29-9590-B0C8-A87E273FA7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697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7BA2E-BFF5-2A64-6495-E06DFF13C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987B5BA-0569-8105-EF48-1DB30DB7C7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4A7B8AC-922B-647F-AA9E-15C3A90CB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D43718-EE7D-BCAE-36AA-F796D948B6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122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1282C-F9AA-53BE-9337-EE0F0DE52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DF9DD14-3B1A-D64A-3135-6BFC72382E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615C3E7-BB65-112B-EBC1-C418CDFD5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B5DC7B-B261-7B19-5442-E1EB32D24C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0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DED0C-83F3-1CFF-F12A-16BF4A446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42BEFFB-CA3C-B0A5-9CD9-649C3C27F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DBA36D0-2A4D-2C28-C3D4-08F5A9CF2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026257-6414-F86E-6AF3-C87EC7E3BD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3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1AB43-986A-4C5E-8BB1-1B61A32BD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FB9468-7E68-4277-B55D-D05E79B6C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7E0474-D7E6-434F-8EFF-7D57382C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A48EBF-31EF-4C5C-9E14-B6057C14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337FC-6275-4868-B074-208A19DA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3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5149A-ED13-417E-8EBB-2142282C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BD769C-199B-4565-84BC-C048C806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E6DD9A-6903-491A-8342-4CD26E32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0042D3-55D1-4CAF-888B-27B43873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5D5731-DF19-4A3A-81C5-D6E27A6F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4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490C02-2988-4550-A4B4-D010CE8C6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A3C205-7B9D-437F-8348-B746AF64C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A0436-319D-4FDE-9583-CD97E4F0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7D0AE-4F77-48AA-A576-FB6227E3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711B7-35E4-4AC6-9847-175363F8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EFFDD-45DA-4733-AC70-FDB22969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990364-BEE7-423C-AF06-0C5187838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97BB1A-0FD5-431B-B3DE-0EA63A75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46CC9D-9AC9-4712-86A2-5E32B6A5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95CA56-9F6B-4800-BDCE-7EE2EDE7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0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9DDC8-04DB-4097-A32D-FE27EED8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5B38D7-7FE2-4360-A81F-9200DD217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B229FA-4C4E-498B-8CA6-05D88D99D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73EB25-C743-4BFB-940F-13AD4986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D880A8-FF61-4962-A2DA-2797DDEF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3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00C18-211C-462E-A3FF-F1021306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C692A3-C3F7-4DF3-BBE3-EFD94ED69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AA76A1-67D5-4C09-9727-7C7FA9094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79CAAE-0007-4E6F-831D-B0FF7895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EF33CB-EDBB-48BC-8276-32531132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552D75-58FD-4B19-BD1E-53027D6F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5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3FB51-75D3-4C3D-9927-E900B07D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A3D938-C14C-4F3E-8DC4-F0037C188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10D8E7-B256-4C52-BC31-AE864E13E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EDAE40-37E9-4A19-AA25-A12B72199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F699F-591D-4703-8DD4-BD88DDC6C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DA5A61-3776-4737-835A-AA367622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26A036-8807-4A64-95D8-ABDF254E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C6F704-238C-4D6D-B1CE-C670E35F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0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8996B-6C4D-4A8A-B911-C1114565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2D31F9-7CFD-47E3-8A7F-C8BBCF9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52A6A9-95D2-405E-B409-A4E336CD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924658-E9C1-4B88-9604-FA1CF57E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5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C874A1-48D4-4E4B-BBF4-D268E1E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8E8094-4034-43B6-BF64-2FC81AAA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3D1AF2-8EA0-4542-A276-24AE6EC0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4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4D7F2-D77A-4A77-9FC0-048948F7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9BB9E5-D065-463B-8DFE-078F1CF34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1D898A-98A7-4400-A868-CA5FF16FE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0B88B4-8FB4-47E9-82DA-DF8357CC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B4B7ED-42A4-4D56-94A5-5AE4A245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003089-70F5-4B0E-9AA3-BB954DA15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2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54E0C-32F1-421F-B7C6-E3623ECE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D34F05-5655-4DFA-BFFB-CB0647C42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2466C-BFBB-4B5C-A055-0F5F819F5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99A334-D1BE-4BFC-8DC6-00FB0186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F300F-48EF-49F1-9038-2A476AE1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8E30C8-DE12-4B6A-8D01-FCE8E3E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A0244-1BDB-4A7E-826C-5E5730C8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E0343-F2CA-44A0-B5B6-A1F7A120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1DC001-F6E4-44D3-87E2-F3722FDAA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F3FD-DFAD-4F4A-9D7D-23C764F6BE56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574469-C758-4403-AB87-AF5B4D28F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D3DE38-9E2B-41E6-9E04-675414D97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7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A91E6E3-7B20-4FC2-85E7-3557771F3665}"/>
              </a:ext>
            </a:extLst>
          </p:cNvPr>
          <p:cNvSpPr txBox="1"/>
          <p:nvPr/>
        </p:nvSpPr>
        <p:spPr>
          <a:xfrm>
            <a:off x="2443020" y="2444075"/>
            <a:ext cx="25741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0D00DCE-48C4-40D7-A40B-42747107C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28" y="2799833"/>
            <a:ext cx="426677" cy="4507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06CEEC-413F-4760-8697-55E1EEF1E477}"/>
              </a:ext>
            </a:extLst>
          </p:cNvPr>
          <p:cNvSpPr txBox="1"/>
          <p:nvPr/>
        </p:nvSpPr>
        <p:spPr>
          <a:xfrm>
            <a:off x="755117" y="3429000"/>
            <a:ext cx="52346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главных врачей</a:t>
            </a:r>
          </a:p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муниципальных</a:t>
            </a:r>
          </a:p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депутатов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348A60-4419-4F79-9176-7D387C630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9" y="477079"/>
            <a:ext cx="1845676" cy="92283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F058A49-795D-FCBD-693C-6AB7BA161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76194" cy="686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7C3990-2279-55B3-FB21-9B9F717B619B}"/>
              </a:ext>
            </a:extLst>
          </p:cNvPr>
          <p:cNvSpPr txBox="1"/>
          <p:nvPr/>
        </p:nvSpPr>
        <p:spPr>
          <a:xfrm>
            <a:off x="134225" y="1484555"/>
            <a:ext cx="5595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432428-1C47-6679-5D05-25518DCE5280}"/>
              </a:ext>
            </a:extLst>
          </p:cNvPr>
          <p:cNvSpPr txBox="1"/>
          <p:nvPr/>
        </p:nvSpPr>
        <p:spPr>
          <a:xfrm>
            <a:off x="-362102" y="3832811"/>
            <a:ext cx="5379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Главный врач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А. А. Смышляев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5DE16-D1EF-45AA-B209-49FFF4567889}"/>
              </a:ext>
            </a:extLst>
          </p:cNvPr>
          <p:cNvSpPr txBox="1"/>
          <p:nvPr/>
        </p:nvSpPr>
        <p:spPr>
          <a:xfrm>
            <a:off x="134225" y="2194193"/>
            <a:ext cx="4202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 работе ГБУЗ «ГП 108 ДЗМ» за 2025 год</a:t>
            </a:r>
          </a:p>
        </p:txBody>
      </p:sp>
    </p:spTree>
    <p:extLst>
      <p:ext uri="{BB962C8B-B14F-4D97-AF65-F5344CB8AC3E}">
        <p14:creationId xmlns:p14="http://schemas.microsoft.com/office/powerpoint/2010/main" val="16972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81A97-17AA-4BB9-87AB-A5B4E2014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5182C5-1919-A110-9E33-C2E2DF59EF6A}"/>
              </a:ext>
            </a:extLst>
          </p:cNvPr>
          <p:cNvSpPr/>
          <p:nvPr/>
        </p:nvSpPr>
        <p:spPr>
          <a:xfrm>
            <a:off x="674582" y="1123751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BD3FAA57-B745-AED3-EED1-8363F922DA5E}"/>
              </a:ext>
            </a:extLst>
          </p:cNvPr>
          <p:cNvSpPr/>
          <p:nvPr/>
        </p:nvSpPr>
        <p:spPr>
          <a:xfrm>
            <a:off x="1952406" y="1997865"/>
            <a:ext cx="6044111" cy="2862269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7247AB-1E36-479B-51AD-A1B0120DA762}"/>
              </a:ext>
            </a:extLst>
          </p:cNvPr>
          <p:cNvSpPr txBox="1"/>
          <p:nvPr/>
        </p:nvSpPr>
        <p:spPr>
          <a:xfrm>
            <a:off x="967376" y="232370"/>
            <a:ext cx="7688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3.3. Численность инвалидов, состоящих на учете лечебно-профилактического учреждения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B1FBDE-A078-AA2E-718F-106DE7329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712767">
            <a:off x="568757" y="436475"/>
            <a:ext cx="336318" cy="351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E937A2-1022-67DC-D14C-AD5FDF279127}"/>
              </a:ext>
            </a:extLst>
          </p:cNvPr>
          <p:cNvSpPr txBox="1"/>
          <p:nvPr/>
        </p:nvSpPr>
        <p:spPr>
          <a:xfrm>
            <a:off x="2012171" y="3948235"/>
            <a:ext cx="381658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Признано инвалидами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DC5EB5-72BB-4512-213F-0B93C30F0F2C}"/>
              </a:ext>
            </a:extLst>
          </p:cNvPr>
          <p:cNvSpPr txBox="1"/>
          <p:nvPr/>
        </p:nvSpPr>
        <p:spPr>
          <a:xfrm>
            <a:off x="5665848" y="3861031"/>
            <a:ext cx="108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405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0D803EAF-FDE0-E38E-041B-A239BDEE0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D773DDF-5690-56F1-73E0-98DD90F120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08552" y="698307"/>
            <a:ext cx="1364438" cy="40441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6FF0AE0-F501-25D4-FDBC-3942C6847560}"/>
              </a:ext>
            </a:extLst>
          </p:cNvPr>
          <p:cNvSpPr txBox="1"/>
          <p:nvPr/>
        </p:nvSpPr>
        <p:spPr>
          <a:xfrm>
            <a:off x="2442275" y="3109681"/>
            <a:ext cx="226100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Направлено на МСЭ</a:t>
            </a:r>
            <a:endParaRPr lang="ru-RU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67836-9785-016F-AD67-841B661079EB}"/>
              </a:ext>
            </a:extLst>
          </p:cNvPr>
          <p:cNvSpPr txBox="1"/>
          <p:nvPr/>
        </p:nvSpPr>
        <p:spPr>
          <a:xfrm>
            <a:off x="5582179" y="2164738"/>
            <a:ext cx="108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5714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3DA8C0-9E8E-B224-DE13-D5D3542F3FEF}"/>
              </a:ext>
            </a:extLst>
          </p:cNvPr>
          <p:cNvSpPr txBox="1"/>
          <p:nvPr/>
        </p:nvSpPr>
        <p:spPr>
          <a:xfrm>
            <a:off x="5665849" y="3158310"/>
            <a:ext cx="108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426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22F36A-622D-FBDC-8DD1-4893E98E1DC3}"/>
              </a:ext>
            </a:extLst>
          </p:cNvPr>
          <p:cNvSpPr txBox="1"/>
          <p:nvPr/>
        </p:nvSpPr>
        <p:spPr>
          <a:xfrm>
            <a:off x="2129422" y="2217317"/>
            <a:ext cx="3078517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Инвалидов на учете</a:t>
            </a:r>
            <a:endParaRPr lang="ru-RU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C2B9DF-F884-52D7-C7CB-A901661B3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2870" y="545907"/>
            <a:ext cx="1364438" cy="4044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6E745D-5CE5-7AD7-B3EC-EA7C7CD9AB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EE2386-7240-E2F0-BC6F-A6D28E220E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93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9E708-C352-653F-0E78-D04BE080D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29A248-64FD-05F6-CE61-F4DB783D7202}"/>
              </a:ext>
            </a:extLst>
          </p:cNvPr>
          <p:cNvSpPr/>
          <p:nvPr/>
        </p:nvSpPr>
        <p:spPr>
          <a:xfrm>
            <a:off x="674582" y="1123751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4FACD2-2B87-D6F4-A257-EB1096F061F4}"/>
              </a:ext>
            </a:extLst>
          </p:cNvPr>
          <p:cNvSpPr txBox="1"/>
          <p:nvPr/>
        </p:nvSpPr>
        <p:spPr>
          <a:xfrm>
            <a:off x="506456" y="2950153"/>
            <a:ext cx="592344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8BDD7"/>
                </a:solidFill>
              </a:rPr>
              <a:t>Некоторые инфекционные и паразитарные болезни - </a:t>
            </a:r>
            <a:r>
              <a:rPr lang="ru-RU" sz="1400" dirty="0">
                <a:solidFill>
                  <a:srgbClr val="4694DA"/>
                </a:solidFill>
              </a:rPr>
              <a:t>574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Новообразования </a:t>
            </a:r>
            <a:r>
              <a:rPr lang="ru-RU" sz="1400" dirty="0"/>
              <a:t>-</a:t>
            </a:r>
            <a:r>
              <a:rPr lang="ru-RU" sz="1400" dirty="0">
                <a:solidFill>
                  <a:srgbClr val="48BDD7"/>
                </a:solidFill>
              </a:rPr>
              <a:t> </a:t>
            </a:r>
            <a:r>
              <a:rPr lang="ru-RU" sz="1400" dirty="0">
                <a:solidFill>
                  <a:srgbClr val="4694DA"/>
                </a:solidFill>
              </a:rPr>
              <a:t>748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крови, кроветворных органов и отдельные нарушения, вовлекающий иммунный механизм</a:t>
            </a:r>
            <a:r>
              <a:rPr lang="ru-RU" sz="1400" dirty="0"/>
              <a:t> - </a:t>
            </a:r>
            <a:r>
              <a:rPr lang="ru-RU" sz="1400" dirty="0">
                <a:solidFill>
                  <a:srgbClr val="4694DA"/>
                </a:solidFill>
              </a:rPr>
              <a:t>190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эндокринной системы, нарушения обмена веществ</a:t>
            </a:r>
            <a:r>
              <a:rPr lang="ru-RU" sz="1400" dirty="0"/>
              <a:t>— </a:t>
            </a:r>
            <a:r>
              <a:rPr lang="ru-RU" sz="1400" dirty="0">
                <a:solidFill>
                  <a:srgbClr val="4694DA"/>
                </a:solidFill>
              </a:rPr>
              <a:t>5882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нервной системы </a:t>
            </a:r>
            <a:r>
              <a:rPr lang="ru-RU" sz="1400" dirty="0"/>
              <a:t>— </a:t>
            </a:r>
            <a:r>
              <a:rPr lang="ru-RU" sz="1400" dirty="0">
                <a:solidFill>
                  <a:srgbClr val="4694DA"/>
                </a:solidFill>
              </a:rPr>
              <a:t>494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Психические расстройства </a:t>
            </a:r>
            <a:r>
              <a:rPr lang="ru-RU" sz="1400" dirty="0">
                <a:solidFill>
                  <a:srgbClr val="4694DA"/>
                </a:solidFill>
              </a:rPr>
              <a:t>- 0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глаз</a:t>
            </a:r>
            <a:r>
              <a:rPr lang="ru-RU" sz="1400" dirty="0"/>
              <a:t>— </a:t>
            </a:r>
            <a:r>
              <a:rPr lang="ru-RU" sz="1400" dirty="0">
                <a:solidFill>
                  <a:srgbClr val="4694DA"/>
                </a:solidFill>
              </a:rPr>
              <a:t>2667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уха</a:t>
            </a:r>
            <a:r>
              <a:rPr lang="ru-RU" sz="1400" dirty="0"/>
              <a:t>— </a:t>
            </a:r>
            <a:r>
              <a:rPr lang="ru-RU" sz="1400" dirty="0">
                <a:solidFill>
                  <a:srgbClr val="4694DA"/>
                </a:solidFill>
              </a:rPr>
              <a:t>363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системы кровообращения </a:t>
            </a:r>
            <a:r>
              <a:rPr lang="ru-RU" sz="1400" dirty="0"/>
              <a:t>— </a:t>
            </a:r>
            <a:r>
              <a:rPr lang="ru-RU" sz="1400" dirty="0">
                <a:solidFill>
                  <a:srgbClr val="4694DA"/>
                </a:solidFill>
              </a:rPr>
              <a:t>17792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5FD175-DFE6-62B1-D1B3-A6C6A7E50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712767">
            <a:off x="568757" y="436475"/>
            <a:ext cx="336318" cy="351103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F737FDE-3B16-5D53-34BE-DEA2FDB05F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8792A19-02E9-9B47-B16E-A51B137BD0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08552" y="698307"/>
            <a:ext cx="1364438" cy="4044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F31FCC-4F5E-104D-AC33-41897C90DA85}"/>
              </a:ext>
            </a:extLst>
          </p:cNvPr>
          <p:cNvSpPr txBox="1"/>
          <p:nvPr/>
        </p:nvSpPr>
        <p:spPr>
          <a:xfrm>
            <a:off x="410476" y="1543299"/>
            <a:ext cx="394039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18 лет и старше - </a:t>
            </a:r>
            <a:r>
              <a:rPr lang="ru-RU" sz="2400" b="1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59874</a:t>
            </a:r>
            <a:r>
              <a:rPr lang="ru-RU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endParaRPr lang="ru-RU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FB7060-9ED4-4603-DCFB-F024BB186B06}"/>
              </a:ext>
            </a:extLst>
          </p:cNvPr>
          <p:cNvSpPr txBox="1"/>
          <p:nvPr/>
        </p:nvSpPr>
        <p:spPr>
          <a:xfrm>
            <a:off x="967376" y="212564"/>
            <a:ext cx="8158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Показатели здоровья населения,  прикрепленного  на обслуживание к филиалу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AE7F14-D3DA-CEB3-20C2-F1A1CF9AAEAC}"/>
              </a:ext>
            </a:extLst>
          </p:cNvPr>
          <p:cNvSpPr txBox="1"/>
          <p:nvPr/>
        </p:nvSpPr>
        <p:spPr>
          <a:xfrm>
            <a:off x="5512347" y="1548865"/>
            <a:ext cx="394039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зарегистрировано заболеваний </a:t>
            </a:r>
            <a:r>
              <a:rPr lang="ru-RU" sz="2400" b="1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43921</a:t>
            </a:r>
            <a:endParaRPr lang="ru-RU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74613B-9B6C-C598-5A66-587EF99359DD}"/>
              </a:ext>
            </a:extLst>
          </p:cNvPr>
          <p:cNvSpPr txBox="1"/>
          <p:nvPr/>
        </p:nvSpPr>
        <p:spPr>
          <a:xfrm>
            <a:off x="6268559" y="2950153"/>
            <a:ext cx="592344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8BDD7"/>
                </a:solidFill>
              </a:rPr>
              <a:t>Болезни органов пищеварения </a:t>
            </a:r>
            <a:r>
              <a:rPr lang="ru-RU" sz="1400" dirty="0"/>
              <a:t>- </a:t>
            </a:r>
            <a:r>
              <a:rPr lang="ru-RU" sz="1400" dirty="0">
                <a:solidFill>
                  <a:srgbClr val="4694DA"/>
                </a:solidFill>
              </a:rPr>
              <a:t>2349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органов дыхания </a:t>
            </a:r>
            <a:r>
              <a:rPr lang="ru-RU" sz="1400" dirty="0"/>
              <a:t>- </a:t>
            </a:r>
            <a:r>
              <a:rPr lang="ru-RU" sz="1400" dirty="0">
                <a:solidFill>
                  <a:srgbClr val="4694DA"/>
                </a:solidFill>
              </a:rPr>
              <a:t>4715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кожи и подкожной клетчатки </a:t>
            </a:r>
            <a:r>
              <a:rPr lang="ru-RU" sz="1400" dirty="0"/>
              <a:t>- </a:t>
            </a:r>
            <a:r>
              <a:rPr lang="ru-RU" sz="1400" dirty="0">
                <a:solidFill>
                  <a:srgbClr val="4694DA"/>
                </a:solidFill>
              </a:rPr>
              <a:t>261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костно-мышечной системы </a:t>
            </a:r>
            <a:r>
              <a:rPr lang="ru-RU" sz="1400" dirty="0"/>
              <a:t>- </a:t>
            </a:r>
            <a:r>
              <a:rPr lang="ru-RU" sz="1400" dirty="0">
                <a:solidFill>
                  <a:srgbClr val="4694DA"/>
                </a:solidFill>
              </a:rPr>
              <a:t>4755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мочеполовой системы </a:t>
            </a:r>
            <a:r>
              <a:rPr lang="ru-RU" sz="1400" dirty="0"/>
              <a:t>- </a:t>
            </a:r>
            <a:r>
              <a:rPr lang="ru-RU" sz="1400" dirty="0">
                <a:solidFill>
                  <a:srgbClr val="4694DA"/>
                </a:solidFill>
              </a:rPr>
              <a:t>2300</a:t>
            </a:r>
          </a:p>
          <a:p>
            <a:r>
              <a:rPr lang="ru-RU" sz="1400" dirty="0">
                <a:solidFill>
                  <a:srgbClr val="48BDD7"/>
                </a:solidFill>
              </a:rPr>
              <a:t>Травмы, отравления </a:t>
            </a:r>
            <a:r>
              <a:rPr lang="ru-RU" sz="1400" dirty="0"/>
              <a:t>- </a:t>
            </a:r>
            <a:r>
              <a:rPr lang="ru-RU" sz="1400" dirty="0">
                <a:solidFill>
                  <a:srgbClr val="4694DA"/>
                </a:solidFill>
              </a:rPr>
              <a:t>650</a:t>
            </a:r>
          </a:p>
          <a:p>
            <a:r>
              <a:rPr lang="en-US" sz="1400" dirty="0">
                <a:solidFill>
                  <a:srgbClr val="48BDD7"/>
                </a:solidFill>
              </a:rPr>
              <a:t>Covid-19</a:t>
            </a:r>
            <a:r>
              <a:rPr lang="ru-RU" sz="1400" dirty="0"/>
              <a:t> - </a:t>
            </a:r>
            <a:r>
              <a:rPr lang="ru-RU" sz="1400" dirty="0">
                <a:solidFill>
                  <a:srgbClr val="4694DA"/>
                </a:solidFill>
              </a:rPr>
              <a:t>93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445EA1-15CE-2BF3-B3E8-6EC7C68104ED}"/>
              </a:ext>
            </a:extLst>
          </p:cNvPr>
          <p:cNvSpPr/>
          <p:nvPr/>
        </p:nvSpPr>
        <p:spPr>
          <a:xfrm>
            <a:off x="363845" y="2799219"/>
            <a:ext cx="5785943" cy="253366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CEA37FC-3AF2-C289-62A4-284B78AB11AA}"/>
              </a:ext>
            </a:extLst>
          </p:cNvPr>
          <p:cNvSpPr/>
          <p:nvPr/>
        </p:nvSpPr>
        <p:spPr>
          <a:xfrm>
            <a:off x="6149788" y="2797753"/>
            <a:ext cx="5037484" cy="2535132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085905-9324-5372-5AC7-943A27E106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712767">
            <a:off x="144266" y="1619257"/>
            <a:ext cx="215871" cy="24824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88C2503-6B9A-AE21-984E-570B32FED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2870" y="545907"/>
            <a:ext cx="1364438" cy="4044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7B6717-1F22-C0CB-FF04-8BB6E716C5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712767">
            <a:off x="5670976" y="1620526"/>
            <a:ext cx="215871" cy="2482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F42306F-D1EA-024B-C576-9D85AC136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08552" y="622107"/>
            <a:ext cx="1364438" cy="4044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752A69-DE24-F105-EB50-69E7B1D7CC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" y="0"/>
            <a:ext cx="12192000" cy="6858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0E3E476-9301-E8A1-5279-42914B1F6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8271" y="545907"/>
            <a:ext cx="1364438" cy="4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38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5FA18-DDC2-E977-7780-4A0607E76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8E31BB-FA1B-A835-B9D0-0557D05AE148}"/>
              </a:ext>
            </a:extLst>
          </p:cNvPr>
          <p:cNvSpPr/>
          <p:nvPr/>
        </p:nvSpPr>
        <p:spPr>
          <a:xfrm>
            <a:off x="674582" y="1123751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4DA2C5-0037-8025-C3D2-CD60F15900F5}"/>
              </a:ext>
            </a:extLst>
          </p:cNvPr>
          <p:cNvSpPr txBox="1"/>
          <p:nvPr/>
        </p:nvSpPr>
        <p:spPr>
          <a:xfrm>
            <a:off x="274159" y="2239670"/>
            <a:ext cx="592344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8BDD7"/>
                </a:solidFill>
              </a:rPr>
              <a:t>Некоторые инфекционные и паразитарные болезни </a:t>
            </a:r>
            <a:r>
              <a:rPr lang="ru-RU" sz="1400" dirty="0"/>
              <a:t> - </a:t>
            </a:r>
            <a:r>
              <a:rPr lang="ru-RU" sz="1400" dirty="0">
                <a:solidFill>
                  <a:srgbClr val="4694DA"/>
                </a:solidFill>
              </a:rPr>
              <a:t>178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Новообразования</a:t>
            </a:r>
            <a:r>
              <a:rPr lang="ru-RU" sz="1400" dirty="0"/>
              <a:t> - </a:t>
            </a:r>
            <a:r>
              <a:rPr lang="ru-RU" sz="1400" dirty="0">
                <a:solidFill>
                  <a:srgbClr val="4694DA"/>
                </a:solidFill>
              </a:rPr>
              <a:t>390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крови, кроветворных органов и отдельные нарушения, вовлекающий иммунный механизм</a:t>
            </a:r>
            <a:r>
              <a:rPr lang="ru-RU" sz="1400" dirty="0"/>
              <a:t> - </a:t>
            </a:r>
            <a:r>
              <a:rPr lang="ru-RU" sz="1400" dirty="0">
                <a:solidFill>
                  <a:srgbClr val="4694DA"/>
                </a:solidFill>
              </a:rPr>
              <a:t>32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эндокринной системы, нарушения обмена веществ</a:t>
            </a:r>
            <a:r>
              <a:rPr lang="ru-RU" sz="1400" dirty="0"/>
              <a:t> - </a:t>
            </a:r>
            <a:r>
              <a:rPr lang="ru-RU" sz="1400" dirty="0">
                <a:solidFill>
                  <a:srgbClr val="4694DA"/>
                </a:solidFill>
              </a:rPr>
              <a:t>3586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Психические расстройства - </a:t>
            </a:r>
            <a:r>
              <a:rPr lang="ru-RU" sz="1400" dirty="0">
                <a:solidFill>
                  <a:srgbClr val="4694DA"/>
                </a:solidFill>
              </a:rPr>
              <a:t>0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нервной системы </a:t>
            </a:r>
            <a:r>
              <a:rPr lang="ru-RU" sz="1400" dirty="0"/>
              <a:t>- </a:t>
            </a:r>
            <a:r>
              <a:rPr lang="ru-RU" sz="1400" dirty="0">
                <a:solidFill>
                  <a:srgbClr val="4694DA"/>
                </a:solidFill>
              </a:rPr>
              <a:t>206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глаза и его придаточного аппарата</a:t>
            </a:r>
            <a:r>
              <a:rPr lang="ru-RU" sz="1400" dirty="0"/>
              <a:t>-  </a:t>
            </a:r>
            <a:r>
              <a:rPr lang="ru-RU" sz="1400" dirty="0">
                <a:solidFill>
                  <a:srgbClr val="4694DA"/>
                </a:solidFill>
              </a:rPr>
              <a:t>1975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уха</a:t>
            </a:r>
            <a:r>
              <a:rPr lang="ru-RU" sz="1400" dirty="0"/>
              <a:t> - </a:t>
            </a:r>
            <a:r>
              <a:rPr lang="ru-RU" sz="1400" dirty="0">
                <a:solidFill>
                  <a:srgbClr val="4694DA"/>
                </a:solidFill>
              </a:rPr>
              <a:t>104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системы кровообращения </a:t>
            </a:r>
            <a:r>
              <a:rPr lang="ru-RU" sz="1400" dirty="0"/>
              <a:t>- </a:t>
            </a:r>
            <a:r>
              <a:rPr lang="ru-RU" sz="1400" dirty="0">
                <a:solidFill>
                  <a:srgbClr val="4694DA"/>
                </a:solidFill>
              </a:rPr>
              <a:t>14042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1EFA54-BCAA-D7D4-A3AF-63A2AEE8A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712767">
            <a:off x="568757" y="436475"/>
            <a:ext cx="336318" cy="351103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4663C10C-4550-C440-79B3-6F2F6376D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8BDD46C-EC00-9072-1970-7EFDACC7B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08552" y="698307"/>
            <a:ext cx="1364438" cy="404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FEDD61-D040-4F6F-1A64-2A0CFD25A794}"/>
              </a:ext>
            </a:extLst>
          </p:cNvPr>
          <p:cNvSpPr txBox="1"/>
          <p:nvPr/>
        </p:nvSpPr>
        <p:spPr>
          <a:xfrm>
            <a:off x="967376" y="280798"/>
            <a:ext cx="8158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4.1. Показатели здоровья среди прикрепленного населения старше трудоспособного возраста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14C321-B4BE-47BD-EF72-24D7B62DD98E}"/>
              </a:ext>
            </a:extLst>
          </p:cNvPr>
          <p:cNvSpPr txBox="1"/>
          <p:nvPr/>
        </p:nvSpPr>
        <p:spPr>
          <a:xfrm>
            <a:off x="739607" y="1180208"/>
            <a:ext cx="394039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зарегистрировано заболеваний </a:t>
            </a:r>
            <a:r>
              <a:rPr lang="ru-RU" sz="2400" b="1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26706</a:t>
            </a:r>
            <a:endParaRPr lang="ru-RU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53E120-5C0D-10D0-853D-46B32E05B4FC}"/>
              </a:ext>
            </a:extLst>
          </p:cNvPr>
          <p:cNvSpPr txBox="1"/>
          <p:nvPr/>
        </p:nvSpPr>
        <p:spPr>
          <a:xfrm>
            <a:off x="6096000" y="2239670"/>
            <a:ext cx="592344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8BDD7"/>
                </a:solidFill>
              </a:rPr>
              <a:t>Болезни органов пищеварения </a:t>
            </a:r>
            <a:r>
              <a:rPr lang="ru-RU" sz="1400" dirty="0"/>
              <a:t>- </a:t>
            </a:r>
            <a:r>
              <a:rPr lang="ru-RU" sz="1400" dirty="0">
                <a:solidFill>
                  <a:srgbClr val="4694DA"/>
                </a:solidFill>
              </a:rPr>
              <a:t>1116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органов дыхания </a:t>
            </a:r>
            <a:r>
              <a:rPr lang="ru-RU" sz="1400" dirty="0"/>
              <a:t>- </a:t>
            </a:r>
            <a:r>
              <a:rPr lang="ru-RU" sz="1400" dirty="0">
                <a:solidFill>
                  <a:srgbClr val="4694DA"/>
                </a:solidFill>
              </a:rPr>
              <a:t>1564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кожи и подкожной клетчатки </a:t>
            </a:r>
            <a:r>
              <a:rPr lang="ru-RU" sz="1400" dirty="0"/>
              <a:t>- </a:t>
            </a:r>
            <a:r>
              <a:rPr lang="ru-RU" sz="1400" dirty="0">
                <a:solidFill>
                  <a:srgbClr val="4694DA"/>
                </a:solidFill>
              </a:rPr>
              <a:t>79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костно-мышечной системы </a:t>
            </a:r>
            <a:r>
              <a:rPr lang="ru-RU" sz="1400" dirty="0"/>
              <a:t>- </a:t>
            </a:r>
            <a:r>
              <a:rPr lang="ru-RU" sz="1400" dirty="0">
                <a:solidFill>
                  <a:srgbClr val="4694DA"/>
                </a:solidFill>
              </a:rPr>
              <a:t>1834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мочеполовой системы </a:t>
            </a:r>
            <a:r>
              <a:rPr lang="ru-RU" sz="1400" dirty="0"/>
              <a:t>- </a:t>
            </a:r>
            <a:r>
              <a:rPr lang="ru-RU" sz="1400" dirty="0">
                <a:solidFill>
                  <a:srgbClr val="4694DA"/>
                </a:solidFill>
              </a:rPr>
              <a:t>1306</a:t>
            </a:r>
          </a:p>
          <a:p>
            <a:r>
              <a:rPr lang="ru-RU" sz="1400" dirty="0">
                <a:solidFill>
                  <a:srgbClr val="48BDD7"/>
                </a:solidFill>
              </a:rPr>
              <a:t>Травмы, отравления и некоторые другие последствия воздействия внешних причин</a:t>
            </a:r>
            <a:r>
              <a:rPr lang="ru-RU" sz="1400" dirty="0"/>
              <a:t>- </a:t>
            </a:r>
            <a:r>
              <a:rPr lang="ru-RU" sz="1400" dirty="0">
                <a:solidFill>
                  <a:srgbClr val="4694DA"/>
                </a:solidFill>
              </a:rPr>
              <a:t>238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Врожденные аномалии(пороки развития), деформации и хромосомные нарушения </a:t>
            </a:r>
            <a:r>
              <a:rPr lang="ru-RU" sz="1400" dirty="0"/>
              <a:t>– </a:t>
            </a:r>
            <a:r>
              <a:rPr lang="ru-RU" sz="1400" dirty="0">
                <a:solidFill>
                  <a:srgbClr val="4694DA"/>
                </a:solidFill>
              </a:rPr>
              <a:t>8</a:t>
            </a:r>
          </a:p>
          <a:p>
            <a:r>
              <a:rPr lang="en-US" sz="1400" dirty="0">
                <a:solidFill>
                  <a:srgbClr val="48BDD7"/>
                </a:solidFill>
              </a:rPr>
              <a:t>Covid-19</a:t>
            </a:r>
            <a:r>
              <a:rPr lang="ru-RU" sz="1400" dirty="0">
                <a:solidFill>
                  <a:srgbClr val="4694DA"/>
                </a:solidFill>
              </a:rPr>
              <a:t> - 37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8DC22D1-0A2A-11F1-4037-3D8CCCA87315}"/>
              </a:ext>
            </a:extLst>
          </p:cNvPr>
          <p:cNvSpPr/>
          <p:nvPr/>
        </p:nvSpPr>
        <p:spPr>
          <a:xfrm>
            <a:off x="187490" y="2167457"/>
            <a:ext cx="5774710" cy="2431435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ED850C8-5E6B-4D8F-89CB-C0F54A518B3A}"/>
              </a:ext>
            </a:extLst>
          </p:cNvPr>
          <p:cNvSpPr/>
          <p:nvPr/>
        </p:nvSpPr>
        <p:spPr>
          <a:xfrm>
            <a:off x="6048869" y="2167457"/>
            <a:ext cx="5037484" cy="2431435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888D210-2944-02ED-7ECF-5337BDF13D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712767">
            <a:off x="566646" y="1262013"/>
            <a:ext cx="215871" cy="2482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682E5C-9E99-CEB3-2978-5A80010017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2870" y="545907"/>
            <a:ext cx="1364438" cy="4044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567010-71E4-7AF8-2793-B6BF52A9B2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DE9E0F-A937-2D16-F01B-AD0533CA1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42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C2322-1002-467F-2F12-FFA69CAFD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27D350-4920-1CC1-4680-FE781D78C02F}"/>
              </a:ext>
            </a:extLst>
          </p:cNvPr>
          <p:cNvSpPr/>
          <p:nvPr/>
        </p:nvSpPr>
        <p:spPr>
          <a:xfrm>
            <a:off x="674582" y="1123751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A4B41E-392A-2048-3AD5-9A7576A517EE}"/>
              </a:ext>
            </a:extLst>
          </p:cNvPr>
          <p:cNvSpPr txBox="1"/>
          <p:nvPr/>
        </p:nvSpPr>
        <p:spPr>
          <a:xfrm>
            <a:off x="274159" y="2239670"/>
            <a:ext cx="59234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8BDD7"/>
                </a:solidFill>
              </a:rPr>
              <a:t>Некоторые инфекционные и паразитарные болезни </a:t>
            </a:r>
            <a:r>
              <a:rPr lang="ru-RU" sz="1400" dirty="0"/>
              <a:t>– </a:t>
            </a:r>
            <a:r>
              <a:rPr lang="ru-RU" sz="1400" dirty="0">
                <a:solidFill>
                  <a:srgbClr val="4694DA"/>
                </a:solidFill>
              </a:rPr>
              <a:t>273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Новообразования</a:t>
            </a:r>
            <a:r>
              <a:rPr lang="ru-RU" sz="1400" dirty="0"/>
              <a:t> - </a:t>
            </a:r>
            <a:r>
              <a:rPr lang="ru-RU" sz="1400" dirty="0">
                <a:solidFill>
                  <a:srgbClr val="4694DA"/>
                </a:solidFill>
              </a:rPr>
              <a:t>834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крови, кроветворных органов и отдельные нарушения, вовлекающий иммунный механизм</a:t>
            </a:r>
            <a:r>
              <a:rPr lang="ru-RU" sz="1400" dirty="0"/>
              <a:t> - </a:t>
            </a:r>
            <a:r>
              <a:rPr lang="ru-RU" sz="1400" dirty="0">
                <a:solidFill>
                  <a:srgbClr val="4694DA"/>
                </a:solidFill>
              </a:rPr>
              <a:t>69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эндокринной системы, нарушения обмена веществ</a:t>
            </a:r>
            <a:r>
              <a:rPr lang="ru-RU" sz="1400" dirty="0"/>
              <a:t>— </a:t>
            </a:r>
            <a:r>
              <a:rPr lang="ru-RU" sz="1400" dirty="0">
                <a:solidFill>
                  <a:srgbClr val="4694DA"/>
                </a:solidFill>
              </a:rPr>
              <a:t>5187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нервной системы </a:t>
            </a:r>
            <a:r>
              <a:rPr lang="ru-RU" sz="1400" dirty="0"/>
              <a:t>— </a:t>
            </a:r>
            <a:r>
              <a:rPr lang="ru-RU" sz="1400" dirty="0">
                <a:solidFill>
                  <a:srgbClr val="4694DA"/>
                </a:solidFill>
              </a:rPr>
              <a:t>388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глаз</a:t>
            </a:r>
            <a:r>
              <a:rPr lang="ru-RU" sz="1400" dirty="0"/>
              <a:t>— </a:t>
            </a:r>
            <a:r>
              <a:rPr lang="ru-RU" sz="1400" dirty="0">
                <a:solidFill>
                  <a:srgbClr val="4694DA"/>
                </a:solidFill>
              </a:rPr>
              <a:t>2702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уха</a:t>
            </a:r>
            <a:r>
              <a:rPr lang="ru-RU" sz="1400" dirty="0"/>
              <a:t>— </a:t>
            </a:r>
            <a:r>
              <a:rPr lang="ru-RU" sz="1400" dirty="0">
                <a:solidFill>
                  <a:srgbClr val="4694DA"/>
                </a:solidFill>
              </a:rPr>
              <a:t>789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системы кровообращения </a:t>
            </a:r>
            <a:r>
              <a:rPr lang="ru-RU" sz="1400" dirty="0"/>
              <a:t>— </a:t>
            </a:r>
            <a:r>
              <a:rPr lang="ru-RU" sz="1400" dirty="0">
                <a:solidFill>
                  <a:srgbClr val="4694DA"/>
                </a:solidFill>
              </a:rPr>
              <a:t>16613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37C909-F0F2-8C98-2D8A-E0AD32135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712767">
            <a:off x="568757" y="436475"/>
            <a:ext cx="336318" cy="351103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6A2C834C-9708-99AD-6E7C-833123289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9A480C0-0231-ED8F-D904-ECF31B8C31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08552" y="698307"/>
            <a:ext cx="1364438" cy="4044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12D171-99E7-4911-10AA-07073C9146FD}"/>
              </a:ext>
            </a:extLst>
          </p:cNvPr>
          <p:cNvSpPr txBox="1"/>
          <p:nvPr/>
        </p:nvSpPr>
        <p:spPr>
          <a:xfrm>
            <a:off x="900547" y="1198063"/>
            <a:ext cx="394039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18 лет и старше - </a:t>
            </a:r>
            <a:r>
              <a:rPr lang="ru-RU" sz="2400" b="1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47 091 </a:t>
            </a:r>
            <a:r>
              <a:rPr lang="ru-RU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endParaRPr lang="ru-RU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2776EA-DA09-3A6D-2B3A-4BDA88F6A02F}"/>
              </a:ext>
            </a:extLst>
          </p:cNvPr>
          <p:cNvSpPr txBox="1"/>
          <p:nvPr/>
        </p:nvSpPr>
        <p:spPr>
          <a:xfrm>
            <a:off x="967376" y="280798"/>
            <a:ext cx="8158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4.1. Показатели здоровья среди прикрепленного населения старше трудоспособного возраста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E92826-3B44-B730-8068-53C5FD27E00C}"/>
              </a:ext>
            </a:extLst>
          </p:cNvPr>
          <p:cNvSpPr txBox="1"/>
          <p:nvPr/>
        </p:nvSpPr>
        <p:spPr>
          <a:xfrm>
            <a:off x="5380864" y="1208363"/>
            <a:ext cx="394039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зарегистрировано заболеваний </a:t>
            </a:r>
            <a:r>
              <a:rPr lang="ru-RU" sz="2400" b="1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46991</a:t>
            </a:r>
            <a:endParaRPr lang="ru-RU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847D10-F8EF-FCEF-417B-2DC64EF827C4}"/>
              </a:ext>
            </a:extLst>
          </p:cNvPr>
          <p:cNvSpPr txBox="1"/>
          <p:nvPr/>
        </p:nvSpPr>
        <p:spPr>
          <a:xfrm>
            <a:off x="6096000" y="2249970"/>
            <a:ext cx="592344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8BDD7"/>
                </a:solidFill>
              </a:rPr>
              <a:t>Болезни органов пищеварения </a:t>
            </a:r>
            <a:r>
              <a:rPr lang="ru-RU" sz="1400" dirty="0"/>
              <a:t>- </a:t>
            </a:r>
            <a:r>
              <a:rPr lang="ru-RU" sz="1400" dirty="0">
                <a:solidFill>
                  <a:srgbClr val="4694DA"/>
                </a:solidFill>
              </a:rPr>
              <a:t>2103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органов дыхания </a:t>
            </a:r>
            <a:r>
              <a:rPr lang="ru-RU" sz="1400" dirty="0"/>
              <a:t>- </a:t>
            </a:r>
            <a:r>
              <a:rPr lang="ru-RU" sz="1400" dirty="0">
                <a:solidFill>
                  <a:srgbClr val="4694DA"/>
                </a:solidFill>
              </a:rPr>
              <a:t>7876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кожи и подкожной клетчатки </a:t>
            </a:r>
            <a:r>
              <a:rPr lang="ru-RU" sz="1400" dirty="0"/>
              <a:t>- </a:t>
            </a:r>
            <a:r>
              <a:rPr lang="ru-RU" sz="1400" dirty="0">
                <a:solidFill>
                  <a:srgbClr val="4694DA"/>
                </a:solidFill>
              </a:rPr>
              <a:t>514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костно-мышечной системы </a:t>
            </a:r>
            <a:r>
              <a:rPr lang="ru-RU" sz="1400" dirty="0"/>
              <a:t>- </a:t>
            </a:r>
            <a:r>
              <a:rPr lang="ru-RU" sz="1400" dirty="0">
                <a:solidFill>
                  <a:srgbClr val="4694DA"/>
                </a:solidFill>
              </a:rPr>
              <a:t>7270</a:t>
            </a:r>
          </a:p>
          <a:p>
            <a:r>
              <a:rPr lang="ru-RU" sz="1400" dirty="0">
                <a:solidFill>
                  <a:srgbClr val="48BDD7"/>
                </a:solidFill>
              </a:rPr>
              <a:t>Болезни мочеполовой системы </a:t>
            </a:r>
            <a:r>
              <a:rPr lang="ru-RU" sz="1400" dirty="0"/>
              <a:t>- </a:t>
            </a:r>
            <a:r>
              <a:rPr lang="ru-RU" sz="1400" dirty="0">
                <a:solidFill>
                  <a:srgbClr val="4694DA"/>
                </a:solidFill>
              </a:rPr>
              <a:t>1798</a:t>
            </a:r>
          </a:p>
          <a:p>
            <a:r>
              <a:rPr lang="ru-RU" sz="1400" dirty="0">
                <a:solidFill>
                  <a:srgbClr val="48BDD7"/>
                </a:solidFill>
              </a:rPr>
              <a:t>Травмы, отравления </a:t>
            </a:r>
            <a:r>
              <a:rPr lang="ru-RU" sz="1400" dirty="0"/>
              <a:t>- </a:t>
            </a:r>
            <a:r>
              <a:rPr lang="ru-RU" sz="1400" dirty="0">
                <a:solidFill>
                  <a:srgbClr val="4694DA"/>
                </a:solidFill>
              </a:rPr>
              <a:t>332</a:t>
            </a:r>
          </a:p>
          <a:p>
            <a:r>
              <a:rPr lang="en-US" sz="1400" dirty="0">
                <a:solidFill>
                  <a:srgbClr val="48BDD7"/>
                </a:solidFill>
              </a:rPr>
              <a:t>Covid-19</a:t>
            </a:r>
            <a:r>
              <a:rPr lang="ru-RU" sz="1400" dirty="0"/>
              <a:t> - </a:t>
            </a:r>
            <a:r>
              <a:rPr lang="ru-RU" sz="1400" dirty="0">
                <a:solidFill>
                  <a:srgbClr val="4694DA"/>
                </a:solidFill>
              </a:rPr>
              <a:t>158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5206108-4B5E-2AD0-7A8A-991B87BF71C1}"/>
              </a:ext>
            </a:extLst>
          </p:cNvPr>
          <p:cNvSpPr/>
          <p:nvPr/>
        </p:nvSpPr>
        <p:spPr>
          <a:xfrm>
            <a:off x="172559" y="2213281"/>
            <a:ext cx="5774710" cy="2431435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B4255AD-EBE9-8B73-A577-0F2AD5355207}"/>
              </a:ext>
            </a:extLst>
          </p:cNvPr>
          <p:cNvSpPr/>
          <p:nvPr/>
        </p:nvSpPr>
        <p:spPr>
          <a:xfrm>
            <a:off x="6096000" y="2161433"/>
            <a:ext cx="5037484" cy="2535132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9C91659-9518-0EF7-6A7E-B6F8B86FF2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712767">
            <a:off x="566646" y="1262013"/>
            <a:ext cx="215871" cy="2482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EFC5D0-2EBC-659F-D439-F4B61304F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2870" y="545907"/>
            <a:ext cx="1364438" cy="4044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04CC72-8253-E6D0-3793-D8D8E9260C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712767">
            <a:off x="5545384" y="1280254"/>
            <a:ext cx="215871" cy="2482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2CC133-3118-C4CF-A31A-8DF8D71E31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89"/>
            <a:ext cx="12192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2D06974-BC83-5633-18E6-D3D08AE517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6152" y="576496"/>
            <a:ext cx="1364438" cy="4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61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AC4430-FC2B-46BE-9072-B24A597F9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03200"/>
            <a:ext cx="4210050" cy="5613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6E8015-F262-4070-AECC-71BF4A23C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32" y="749300"/>
            <a:ext cx="6282267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9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B85C67-54C1-46D6-8AC0-5FDCF67B0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41350"/>
            <a:ext cx="6223000" cy="56303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EE808A-C839-4D73-8B43-678F368BA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50" y="641350"/>
            <a:ext cx="4387850" cy="563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0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1CE407-ED29-46A0-A92A-8F2399AEA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14300"/>
            <a:ext cx="481965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2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9AE288-13C1-40A7-AD35-F7EBE151E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4" y="444500"/>
            <a:ext cx="4219575" cy="56261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A097FD-B47F-4262-9706-68240C109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66" y="755650"/>
            <a:ext cx="6671733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71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025D7604-17B9-7329-5856-85918B5715D6}"/>
              </a:ext>
            </a:extLst>
          </p:cNvPr>
          <p:cNvSpPr txBox="1">
            <a:spLocks/>
          </p:cNvSpPr>
          <p:nvPr/>
        </p:nvSpPr>
        <p:spPr>
          <a:xfrm>
            <a:off x="1721158" y="2667518"/>
            <a:ext cx="8415000" cy="9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>
                <a:solidFill>
                  <a:srgbClr val="088A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</a:t>
            </a:r>
            <a:endParaRPr lang="ru-RU" sz="5400" dirty="0">
              <a:solidFill>
                <a:srgbClr val="2191C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7926EB-8860-516F-54FD-507918D9F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BF1344-2241-6196-F625-AB3742D04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7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A18B16E-9BD5-1B4F-724D-2EE6744DB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976707" y="474303"/>
            <a:ext cx="544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Деятельность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Филиала </a:t>
            </a:r>
            <a:endParaRPr lang="ru-RU" sz="3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C697720F-76E8-499A-8493-2D72C5C5C426}"/>
              </a:ext>
            </a:extLst>
          </p:cNvPr>
          <p:cNvSpPr txBox="1"/>
          <p:nvPr/>
        </p:nvSpPr>
        <p:spPr>
          <a:xfrm>
            <a:off x="683645" y="1027773"/>
            <a:ext cx="825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Численность прикрепленного населения Филиала № 1 составляет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59874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чел</a:t>
            </a:r>
            <a:endParaRPr lang="ru-RU" sz="3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4C779F77-8184-4919-BC72-F502D69B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123476" y="2963093"/>
            <a:ext cx="237788" cy="24824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7E9EEC88-74AD-4207-82E4-279F301714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122921" y="4026560"/>
            <a:ext cx="237788" cy="23090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id="{5C5EBF77-044D-46BC-9A2D-3F022DE68E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4D9E8AE-19C5-4AA7-BA42-F86BFBD4EF8C}"/>
              </a:ext>
            </a:extLst>
          </p:cNvPr>
          <p:cNvSpPr txBox="1"/>
          <p:nvPr/>
        </p:nvSpPr>
        <p:spPr>
          <a:xfrm>
            <a:off x="743411" y="4674611"/>
            <a:ext cx="3149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цифровом виде хранятся: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618714-0C35-57AC-CAFC-E231461D96AB}"/>
              </a:ext>
            </a:extLst>
          </p:cNvPr>
          <p:cNvSpPr txBox="1"/>
          <p:nvPr/>
        </p:nvSpPr>
        <p:spPr>
          <a:xfrm>
            <a:off x="1457612" y="291280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2025 году под наблюдением патронажной службы находилось </a:t>
            </a:r>
            <a:r>
              <a:rPr lang="ru-RU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559</a:t>
            </a: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пациентов</a:t>
            </a:r>
            <a:r>
              <a:rPr lang="ru-RU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F40142-3FA7-AE0E-8F88-A344B820A734}"/>
              </a:ext>
            </a:extLst>
          </p:cNvPr>
          <p:cNvSpPr txBox="1"/>
          <p:nvPr/>
        </p:nvSpPr>
        <p:spPr>
          <a:xfrm>
            <a:off x="1499447" y="379322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2025 году санаторно-курортное лечение получили </a:t>
            </a:r>
            <a:r>
              <a:rPr lang="ru-RU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1418</a:t>
            </a: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человек.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1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63B0C-3E84-2425-7658-A1BF6451A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4145511-A422-9431-2375-614F1AF6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6D866E-C08B-FEB8-49B8-C3513F5022A8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A7C297-208C-BFBA-7FD8-CCF7CC386F1F}"/>
              </a:ext>
            </a:extLst>
          </p:cNvPr>
          <p:cNvSpPr txBox="1"/>
          <p:nvPr/>
        </p:nvSpPr>
        <p:spPr>
          <a:xfrm>
            <a:off x="976707" y="463970"/>
            <a:ext cx="544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Деятельность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Филиала </a:t>
            </a:r>
            <a:endParaRPr lang="ru-RU" sz="3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E4027A-FB4A-E6FA-2FAF-AAD78BC2E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1C28675B-1D99-3467-70D3-EECCE0AD7A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470054" y="1908743"/>
            <a:ext cx="215871" cy="24824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id="{C84E1207-9F55-2847-3759-41517F37C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9C3F1BF3-A8DB-B00B-4535-42ABAA1187E1}"/>
              </a:ext>
            </a:extLst>
          </p:cNvPr>
          <p:cNvSpPr txBox="1"/>
          <p:nvPr/>
        </p:nvSpPr>
        <p:spPr>
          <a:xfrm>
            <a:off x="743411" y="4674611"/>
            <a:ext cx="3149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цифровом виде хранятся: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Шестиугольник 102">
            <a:extLst>
              <a:ext uri="{FF2B5EF4-FFF2-40B4-BE49-F238E27FC236}">
                <a16:creationId xmlns:a16="http://schemas.microsoft.com/office/drawing/2014/main" id="{2F1D769D-CFC7-05BA-B594-3FE850599281}"/>
              </a:ext>
            </a:extLst>
          </p:cNvPr>
          <p:cNvSpPr/>
          <p:nvPr/>
        </p:nvSpPr>
        <p:spPr>
          <a:xfrm>
            <a:off x="10654671" y="4344672"/>
            <a:ext cx="1131372" cy="975321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19F186-47C9-81F5-4C8E-100A4FB2FEC4}"/>
              </a:ext>
            </a:extLst>
          </p:cNvPr>
          <p:cNvSpPr txBox="1"/>
          <p:nvPr/>
        </p:nvSpPr>
        <p:spPr>
          <a:xfrm>
            <a:off x="1804247" y="1799052"/>
            <a:ext cx="79732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В ГБУЗ «Городская поликлиника № 45 ДЗМ» 29.12.2025 года произошла реорганизация. 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Филиал № 2 по адресу ул. Петрозаводская д.8 стр.1 и филиал № 3 по адресам: ул. Смольная, д. 53, ул. Смольная, д. 55 к. 1 перешли во вновь организованное </a:t>
            </a:r>
          </a:p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ГБУЗ «Городская поликлиника № 108 ДЗМ»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1B7AC1-A370-EFEA-9895-1BF36ADAB8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470054" y="2979619"/>
            <a:ext cx="215871" cy="24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5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303782" y="1994616"/>
            <a:ext cx="2600716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951492" y="407661"/>
            <a:ext cx="7688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Штаты филиала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3D4E77-7561-48E4-B669-538C98001F55}"/>
              </a:ext>
            </a:extLst>
          </p:cNvPr>
          <p:cNvSpPr txBox="1"/>
          <p:nvPr/>
        </p:nvSpPr>
        <p:spPr>
          <a:xfrm>
            <a:off x="540557" y="3315422"/>
            <a:ext cx="1437782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Врачи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4FC08B9-1BA0-4754-A2C9-8405CAF15D0A}"/>
              </a:ext>
            </a:extLst>
          </p:cNvPr>
          <p:cNvSpPr txBox="1"/>
          <p:nvPr/>
        </p:nvSpPr>
        <p:spPr>
          <a:xfrm>
            <a:off x="463523" y="4279547"/>
            <a:ext cx="268524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Средний     медицинский персонал 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308E5CA-3310-43A6-87FF-D65842341A4F}"/>
              </a:ext>
            </a:extLst>
          </p:cNvPr>
          <p:cNvSpPr txBox="1"/>
          <p:nvPr/>
        </p:nvSpPr>
        <p:spPr>
          <a:xfrm>
            <a:off x="3968557" y="3331880"/>
            <a:ext cx="887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53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E56181-9791-41B6-B27B-1B6EE6F8E4F7}"/>
              </a:ext>
            </a:extLst>
          </p:cNvPr>
          <p:cNvSpPr txBox="1"/>
          <p:nvPr/>
        </p:nvSpPr>
        <p:spPr>
          <a:xfrm>
            <a:off x="379071" y="5738847"/>
            <a:ext cx="289066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Всего должностей 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Шестиугольник 81">
            <a:extLst>
              <a:ext uri="{FF2B5EF4-FFF2-40B4-BE49-F238E27FC236}">
                <a16:creationId xmlns:a16="http://schemas.microsoft.com/office/drawing/2014/main" id="{FA8C1E42-8294-4FDF-B098-51203D359146}"/>
              </a:ext>
            </a:extLst>
          </p:cNvPr>
          <p:cNvSpPr/>
          <p:nvPr/>
        </p:nvSpPr>
        <p:spPr>
          <a:xfrm>
            <a:off x="3835284" y="5358532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Шестиугольник 92">
            <a:extLst>
              <a:ext uri="{FF2B5EF4-FFF2-40B4-BE49-F238E27FC236}">
                <a16:creationId xmlns:a16="http://schemas.microsoft.com/office/drawing/2014/main" id="{842E4369-3745-4092-9BFB-F0F100AEB5BA}"/>
              </a:ext>
            </a:extLst>
          </p:cNvPr>
          <p:cNvSpPr/>
          <p:nvPr/>
        </p:nvSpPr>
        <p:spPr>
          <a:xfrm>
            <a:off x="6608557" y="5355301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Шестиугольник 95">
            <a:extLst>
              <a:ext uri="{FF2B5EF4-FFF2-40B4-BE49-F238E27FC236}">
                <a16:creationId xmlns:a16="http://schemas.microsoft.com/office/drawing/2014/main" id="{9C0F3339-E8F3-432F-A3B3-A292E7A2AC34}"/>
              </a:ext>
            </a:extLst>
          </p:cNvPr>
          <p:cNvSpPr/>
          <p:nvPr/>
        </p:nvSpPr>
        <p:spPr>
          <a:xfrm>
            <a:off x="9317453" y="5347240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7B70E659-732E-4B29-96AA-05D9349E85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8C129C-F037-318F-D5A7-C3D2794F9189}"/>
              </a:ext>
            </a:extLst>
          </p:cNvPr>
          <p:cNvSpPr txBox="1"/>
          <p:nvPr/>
        </p:nvSpPr>
        <p:spPr>
          <a:xfrm>
            <a:off x="3128187" y="2168200"/>
            <a:ext cx="2377027" cy="92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штатных должностей в целом по филиалу</a:t>
            </a:r>
            <a:endParaRPr lang="ru-RU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9B06C6-6E17-691D-78D5-AE32BBF39F6B}"/>
              </a:ext>
            </a:extLst>
          </p:cNvPr>
          <p:cNvSpPr txBox="1"/>
          <p:nvPr/>
        </p:nvSpPr>
        <p:spPr>
          <a:xfrm>
            <a:off x="5939341" y="2153661"/>
            <a:ext cx="2344593" cy="92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занятых должностей в целом по филиалу</a:t>
            </a:r>
            <a:endParaRPr lang="ru-RU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4F976C5-D47E-1201-8A93-52C811CDC2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08552" y="698307"/>
            <a:ext cx="1364438" cy="404418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539DA9C-A1D1-CE94-62AA-E54AF594CD6A}"/>
              </a:ext>
            </a:extLst>
          </p:cNvPr>
          <p:cNvSpPr/>
          <p:nvPr/>
        </p:nvSpPr>
        <p:spPr>
          <a:xfrm>
            <a:off x="3125285" y="2003834"/>
            <a:ext cx="2600716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5750F92-E52B-5443-8854-EBFFF1208113}"/>
              </a:ext>
            </a:extLst>
          </p:cNvPr>
          <p:cNvSpPr/>
          <p:nvPr/>
        </p:nvSpPr>
        <p:spPr>
          <a:xfrm>
            <a:off x="5818582" y="2004270"/>
            <a:ext cx="2600716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327CD4E-7CD9-4B7B-4881-9DF178CBDA83}"/>
              </a:ext>
            </a:extLst>
          </p:cNvPr>
          <p:cNvSpPr/>
          <p:nvPr/>
        </p:nvSpPr>
        <p:spPr>
          <a:xfrm>
            <a:off x="8504721" y="2011895"/>
            <a:ext cx="2600716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494C59-7755-0BF0-98DC-F4F6E63892D1}"/>
              </a:ext>
            </a:extLst>
          </p:cNvPr>
          <p:cNvSpPr txBox="1"/>
          <p:nvPr/>
        </p:nvSpPr>
        <p:spPr>
          <a:xfrm>
            <a:off x="8567011" y="2147451"/>
            <a:ext cx="2558078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укомплектованности</a:t>
            </a:r>
            <a:endParaRPr lang="ru-RU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59BD2E-BB66-0F0A-2E0E-B05314FBD15A}"/>
              </a:ext>
            </a:extLst>
          </p:cNvPr>
          <p:cNvSpPr txBox="1"/>
          <p:nvPr/>
        </p:nvSpPr>
        <p:spPr>
          <a:xfrm>
            <a:off x="6692380" y="3282726"/>
            <a:ext cx="887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53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6A7E16-FBEA-F729-C4CE-B0F4E2E6BB90}"/>
              </a:ext>
            </a:extLst>
          </p:cNvPr>
          <p:cNvSpPr txBox="1"/>
          <p:nvPr/>
        </p:nvSpPr>
        <p:spPr>
          <a:xfrm>
            <a:off x="9589556" y="3312431"/>
            <a:ext cx="887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100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0AFC3A-E314-5230-9476-4D0EA13BD68C}"/>
              </a:ext>
            </a:extLst>
          </p:cNvPr>
          <p:cNvSpPr txBox="1"/>
          <p:nvPr/>
        </p:nvSpPr>
        <p:spPr>
          <a:xfrm>
            <a:off x="3968557" y="4407849"/>
            <a:ext cx="887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30,75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927428-0234-0082-09E8-683CFF6DD554}"/>
              </a:ext>
            </a:extLst>
          </p:cNvPr>
          <p:cNvSpPr txBox="1"/>
          <p:nvPr/>
        </p:nvSpPr>
        <p:spPr>
          <a:xfrm>
            <a:off x="6608557" y="4405577"/>
            <a:ext cx="887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29,5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4140AC-95E9-515E-03F5-6FE1A2BBDE45}"/>
              </a:ext>
            </a:extLst>
          </p:cNvPr>
          <p:cNvSpPr txBox="1"/>
          <p:nvPr/>
        </p:nvSpPr>
        <p:spPr>
          <a:xfrm>
            <a:off x="9449834" y="4405577"/>
            <a:ext cx="887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96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C31C7E-3223-6DE9-EDC8-33647D095ECE}"/>
              </a:ext>
            </a:extLst>
          </p:cNvPr>
          <p:cNvSpPr txBox="1"/>
          <p:nvPr/>
        </p:nvSpPr>
        <p:spPr>
          <a:xfrm>
            <a:off x="3968557" y="5622924"/>
            <a:ext cx="887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83,75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1634B9-92DE-3E12-F763-7C0394735C41}"/>
              </a:ext>
            </a:extLst>
          </p:cNvPr>
          <p:cNvSpPr txBox="1"/>
          <p:nvPr/>
        </p:nvSpPr>
        <p:spPr>
          <a:xfrm>
            <a:off x="6807533" y="5598951"/>
            <a:ext cx="887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82,5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67F574-A4D9-BEDD-957B-B99138E405F9}"/>
              </a:ext>
            </a:extLst>
          </p:cNvPr>
          <p:cNvSpPr txBox="1"/>
          <p:nvPr/>
        </p:nvSpPr>
        <p:spPr>
          <a:xfrm>
            <a:off x="9589556" y="5598951"/>
            <a:ext cx="887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99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83104C-319E-06EF-92C5-1E25D9645270}"/>
              </a:ext>
            </a:extLst>
          </p:cNvPr>
          <p:cNvSpPr txBox="1"/>
          <p:nvPr/>
        </p:nvSpPr>
        <p:spPr>
          <a:xfrm>
            <a:off x="547412" y="2239737"/>
            <a:ext cx="2377027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должности</a:t>
            </a:r>
            <a:endParaRPr lang="ru-RU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EE69BD9-4FF5-399F-AFCF-92D4DB179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2870" y="545907"/>
            <a:ext cx="1364438" cy="4044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B10AAD-1056-EB66-7B98-65AC6A1F2C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2870" y="545907"/>
            <a:ext cx="1364438" cy="4044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1B6A00-AA43-9D2A-F602-6F4891B142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B78BE63-742D-9570-8DDA-43B2C3705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0952" y="850707"/>
            <a:ext cx="1364438" cy="40441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FD70182-DB39-CED6-AB70-FEC87FADC6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2951F62-F72A-C5A5-4176-F8399F0D1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34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D8C8B-9706-FF69-38B4-159225895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484A9DD-17EC-138B-D9A8-2EB4C8982F83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E851F74D-0952-27C9-D2EC-4A5F6E2F100C}"/>
              </a:ext>
            </a:extLst>
          </p:cNvPr>
          <p:cNvSpPr/>
          <p:nvPr/>
        </p:nvSpPr>
        <p:spPr>
          <a:xfrm>
            <a:off x="467814" y="1994523"/>
            <a:ext cx="2600716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FBF801-9330-1610-38E7-940977A1396D}"/>
              </a:ext>
            </a:extLst>
          </p:cNvPr>
          <p:cNvSpPr txBox="1"/>
          <p:nvPr/>
        </p:nvSpPr>
        <p:spPr>
          <a:xfrm>
            <a:off x="951492" y="407661"/>
            <a:ext cx="7688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Работа врачей филиала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0376AB-D69F-59AC-6810-C75327C51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85E7BF-0A1F-C174-1227-6EAA5CE7AF23}"/>
              </a:ext>
            </a:extLst>
          </p:cNvPr>
          <p:cNvSpPr txBox="1"/>
          <p:nvPr/>
        </p:nvSpPr>
        <p:spPr>
          <a:xfrm>
            <a:off x="851040" y="3895985"/>
            <a:ext cx="1437782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год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121CDB5-6D03-C888-A45B-040ED2AB4396}"/>
              </a:ext>
            </a:extLst>
          </p:cNvPr>
          <p:cNvSpPr txBox="1"/>
          <p:nvPr/>
        </p:nvSpPr>
        <p:spPr>
          <a:xfrm>
            <a:off x="4001779" y="3934164"/>
            <a:ext cx="1082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77897</a:t>
            </a: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ABA0B682-6FB8-0FE4-3683-35E55EF4BE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F3A7A9-26BD-4139-0207-D591004A1CAE}"/>
              </a:ext>
            </a:extLst>
          </p:cNvPr>
          <p:cNvSpPr txBox="1"/>
          <p:nvPr/>
        </p:nvSpPr>
        <p:spPr>
          <a:xfrm>
            <a:off x="3166601" y="2168200"/>
            <a:ext cx="2574972" cy="1202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посещений    врачей, включая профилактические, всего</a:t>
            </a:r>
            <a:endParaRPr lang="ru-RU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CDEB24-0404-0BE4-5681-42695E293436}"/>
              </a:ext>
            </a:extLst>
          </p:cNvPr>
          <p:cNvSpPr txBox="1"/>
          <p:nvPr/>
        </p:nvSpPr>
        <p:spPr>
          <a:xfrm>
            <a:off x="5977755" y="2153661"/>
            <a:ext cx="2344593" cy="92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посещений    врачей по поводу заболеваний</a:t>
            </a:r>
            <a:endParaRPr lang="ru-RU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BCD9EF-374D-FC95-5D6F-80FA810B8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08552" y="698307"/>
            <a:ext cx="1364438" cy="404418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6617222-1F9C-0854-0C23-9D6C8E2244F4}"/>
              </a:ext>
            </a:extLst>
          </p:cNvPr>
          <p:cNvSpPr/>
          <p:nvPr/>
        </p:nvSpPr>
        <p:spPr>
          <a:xfrm>
            <a:off x="3163699" y="2003834"/>
            <a:ext cx="2600716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43A9CA2-F2BF-AC43-9340-453FB039CBAD}"/>
              </a:ext>
            </a:extLst>
          </p:cNvPr>
          <p:cNvSpPr/>
          <p:nvPr/>
        </p:nvSpPr>
        <p:spPr>
          <a:xfrm>
            <a:off x="5856996" y="2004270"/>
            <a:ext cx="2600716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737DF8A-A33D-B7CC-13BC-FC00EA945A91}"/>
              </a:ext>
            </a:extLst>
          </p:cNvPr>
          <p:cNvSpPr/>
          <p:nvPr/>
        </p:nvSpPr>
        <p:spPr>
          <a:xfrm>
            <a:off x="8543135" y="2011895"/>
            <a:ext cx="2600716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6B08A1-37F4-0F05-6A9D-AC4521924FC1}"/>
              </a:ext>
            </a:extLst>
          </p:cNvPr>
          <p:cNvSpPr txBox="1"/>
          <p:nvPr/>
        </p:nvSpPr>
        <p:spPr>
          <a:xfrm>
            <a:off x="8605425" y="2147451"/>
            <a:ext cx="2558078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посещений  врачами на дому</a:t>
            </a:r>
            <a:endParaRPr lang="ru-RU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E55C40-00F1-2E10-CBA8-4E2D7CE00ED7}"/>
              </a:ext>
            </a:extLst>
          </p:cNvPr>
          <p:cNvSpPr txBox="1"/>
          <p:nvPr/>
        </p:nvSpPr>
        <p:spPr>
          <a:xfrm>
            <a:off x="6602495" y="3895985"/>
            <a:ext cx="1264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160387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3FB783-F36A-CAA0-DF9F-C5798DEC767D}"/>
              </a:ext>
            </a:extLst>
          </p:cNvPr>
          <p:cNvSpPr txBox="1"/>
          <p:nvPr/>
        </p:nvSpPr>
        <p:spPr>
          <a:xfrm>
            <a:off x="9483056" y="3931892"/>
            <a:ext cx="887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7829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B0038B-61D5-10E1-D971-4AE348E3FCBA}"/>
              </a:ext>
            </a:extLst>
          </p:cNvPr>
          <p:cNvSpPr txBox="1"/>
          <p:nvPr/>
        </p:nvSpPr>
        <p:spPr>
          <a:xfrm>
            <a:off x="585826" y="2239737"/>
            <a:ext cx="2377027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Отчетный период</a:t>
            </a:r>
            <a:endParaRPr lang="ru-RU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036D22-8754-2CEA-696B-D2D628696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2870" y="545907"/>
            <a:ext cx="1364438" cy="404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0A5352-6906-34F9-CC4D-4B911BBDE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2870" y="545907"/>
            <a:ext cx="1364438" cy="4044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31FA115-6981-63A6-EFCE-27273E55A1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F6B5239-46F3-A0D9-67CC-6BC082EB07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F13DD66-4497-A061-0381-F7B249949E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4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0CB9B-1B77-8ADA-6083-56505AC58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A6DE04-AF8D-FF44-9481-BAEBC59D4573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7C59E0B-C576-79C4-1937-0A1291A05914}"/>
              </a:ext>
            </a:extLst>
          </p:cNvPr>
          <p:cNvSpPr/>
          <p:nvPr/>
        </p:nvSpPr>
        <p:spPr>
          <a:xfrm>
            <a:off x="485742" y="1468593"/>
            <a:ext cx="3655951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BF120C-31F7-1FB4-204C-C0E6F079040D}"/>
              </a:ext>
            </a:extLst>
          </p:cNvPr>
          <p:cNvSpPr txBox="1"/>
          <p:nvPr/>
        </p:nvSpPr>
        <p:spPr>
          <a:xfrm>
            <a:off x="951492" y="407661"/>
            <a:ext cx="7688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2.1.	Хирургическая работа филиала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FD4153-1673-9014-5F35-8EA5AED4D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8B9E1E-DF90-4F79-DA1A-71F85481715C}"/>
              </a:ext>
            </a:extLst>
          </p:cNvPr>
          <p:cNvSpPr txBox="1"/>
          <p:nvPr/>
        </p:nvSpPr>
        <p:spPr>
          <a:xfrm>
            <a:off x="674582" y="2805797"/>
            <a:ext cx="3816584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Операции на коже и подкожной клетчатке, включая коагуляцию доброкачественных образований кожи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B4C86A-EF26-BF56-B396-06CCD4153BEC}"/>
              </a:ext>
            </a:extLst>
          </p:cNvPr>
          <p:cNvSpPr txBox="1"/>
          <p:nvPr/>
        </p:nvSpPr>
        <p:spPr>
          <a:xfrm>
            <a:off x="6695447" y="3234119"/>
            <a:ext cx="1559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81</a:t>
            </a:r>
            <a:endParaRPr lang="ru-RU" sz="24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2AA61D67-6E4C-ECCD-86A1-5D45445D60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8B8BBA-B072-3551-26AE-B6DBBA9C3648}"/>
              </a:ext>
            </a:extLst>
          </p:cNvPr>
          <p:cNvSpPr txBox="1"/>
          <p:nvPr/>
        </p:nvSpPr>
        <p:spPr>
          <a:xfrm>
            <a:off x="5328396" y="1508046"/>
            <a:ext cx="4552204" cy="92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проведенных операций в            амбулаторно-поликлиническом учреждении, всего</a:t>
            </a:r>
            <a:endParaRPr lang="ru-RU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6F0B683-1036-85DD-FF5B-4B1E23C45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08552" y="698307"/>
            <a:ext cx="1364438" cy="404418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2872F96-5E9D-D00C-F846-A87FEFAEF0EF}"/>
              </a:ext>
            </a:extLst>
          </p:cNvPr>
          <p:cNvSpPr/>
          <p:nvPr/>
        </p:nvSpPr>
        <p:spPr>
          <a:xfrm>
            <a:off x="5132142" y="1448682"/>
            <a:ext cx="4107482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EE73EB-7ED0-0C1D-05CD-09BA781889B7}"/>
              </a:ext>
            </a:extLst>
          </p:cNvPr>
          <p:cNvSpPr txBox="1"/>
          <p:nvPr/>
        </p:nvSpPr>
        <p:spPr>
          <a:xfrm>
            <a:off x="1042318" y="1599571"/>
            <a:ext cx="2377027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операций</a:t>
            </a:r>
            <a:endParaRPr lang="ru-RU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D4F0F7-5472-6DF9-B773-4BA681997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2870" y="545907"/>
            <a:ext cx="1364438" cy="404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C6AD71-C089-A393-B851-BE70B2912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299011-8820-1E17-9F77-5B3443B11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C51B9-2B28-D05F-BC32-CDEBAF35D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91D0F9E-35F4-34AF-723B-DD2D8A2469E6}"/>
              </a:ext>
            </a:extLst>
          </p:cNvPr>
          <p:cNvSpPr/>
          <p:nvPr/>
        </p:nvSpPr>
        <p:spPr>
          <a:xfrm>
            <a:off x="596900" y="1408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99F1C6-56B2-0C07-EEDC-EBBCEA295A2D}"/>
              </a:ext>
            </a:extLst>
          </p:cNvPr>
          <p:cNvSpPr txBox="1"/>
          <p:nvPr/>
        </p:nvSpPr>
        <p:spPr>
          <a:xfrm>
            <a:off x="951492" y="407661"/>
            <a:ext cx="6578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Профилактическая работа. Диспансерное наблюдение.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2FD4AE-5B11-950A-6BA1-EB8830CBF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C48E48-B0EC-F433-4B1E-1020AB492456}"/>
              </a:ext>
            </a:extLst>
          </p:cNvPr>
          <p:cNvSpPr txBox="1"/>
          <p:nvPr/>
        </p:nvSpPr>
        <p:spPr>
          <a:xfrm>
            <a:off x="701240" y="2318166"/>
            <a:ext cx="3816584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Диспансеризация определенных групп взрослого населения  - </a:t>
            </a:r>
            <a:r>
              <a:rPr lang="ru-RU" sz="2400" b="1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34960</a:t>
            </a:r>
            <a:r>
              <a:rPr lang="ru-RU" sz="22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352A98A0-C32A-AB30-3CB5-419C5E265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791A04-CD6A-4EC0-D149-DD50757B7329}"/>
              </a:ext>
            </a:extLst>
          </p:cNvPr>
          <p:cNvSpPr txBox="1"/>
          <p:nvPr/>
        </p:nvSpPr>
        <p:spPr>
          <a:xfrm>
            <a:off x="666932" y="4173220"/>
            <a:ext cx="5044376" cy="1767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Диспансеризация по оценке репродуктивного здоровья мужчин в возрасте от 18-49 лет - </a:t>
            </a:r>
            <a:r>
              <a:rPr lang="ru-RU" sz="2400" b="1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5892</a:t>
            </a:r>
            <a:r>
              <a:rPr lang="ru-RU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 (проводились силами врачей-урологов, врачей- хирургов, </a:t>
            </a:r>
            <a:r>
              <a:rPr lang="ru-RU" b="1" dirty="0" err="1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заведуюшими</a:t>
            </a:r>
            <a:r>
              <a:rPr lang="ru-RU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отделениями урологии и хирургии).</a:t>
            </a:r>
            <a:endParaRPr lang="ru-RU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8B5D00-B150-D815-623E-AF43C2334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08552" y="698307"/>
            <a:ext cx="1364438" cy="4044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155BA3-1920-AB91-862F-C7D91FCB54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712767">
            <a:off x="480036" y="2397138"/>
            <a:ext cx="215871" cy="2482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734D13-64E1-D813-DCA4-7DE4AEC05F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712767">
            <a:off x="435031" y="4244975"/>
            <a:ext cx="215871" cy="2482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369245-88E4-8FDC-BE7A-5BA2E1EE06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712767">
            <a:off x="5572030" y="2344572"/>
            <a:ext cx="215871" cy="2482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D4DEF5-D0A9-42C2-909D-45AFED74CFD3}"/>
              </a:ext>
            </a:extLst>
          </p:cNvPr>
          <p:cNvSpPr txBox="1"/>
          <p:nvPr/>
        </p:nvSpPr>
        <p:spPr>
          <a:xfrm>
            <a:off x="5868122" y="2263582"/>
            <a:ext cx="4303292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скринингового исследования на антитела к Гепатиту С граждан в возрасте 25 лет и старше-1 раз в 10 лет- </a:t>
            </a:r>
            <a:r>
              <a:rPr lang="ru-RU" sz="2200" b="1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4935</a:t>
            </a:r>
            <a:r>
              <a:rPr lang="ru-RU" sz="22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человек.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A730E7-6F43-AB51-1452-DA8FE0234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2870" y="545907"/>
            <a:ext cx="1364438" cy="4044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735883-62BD-6347-F84F-2F9EBFE360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B9BCFA-55FB-66A3-A9A6-D86788A9F2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0952" y="850707"/>
            <a:ext cx="1364438" cy="4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88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60FCB-A387-57C8-2913-E715F950F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FA16F61-A0BF-90F6-25A2-61C40CE41E50}"/>
              </a:ext>
            </a:extLst>
          </p:cNvPr>
          <p:cNvSpPr/>
          <p:nvPr/>
        </p:nvSpPr>
        <p:spPr>
          <a:xfrm>
            <a:off x="223622" y="1199292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802EB71A-8D2E-369C-7C49-75E37506744A}"/>
              </a:ext>
            </a:extLst>
          </p:cNvPr>
          <p:cNvSpPr/>
          <p:nvPr/>
        </p:nvSpPr>
        <p:spPr>
          <a:xfrm>
            <a:off x="223622" y="2521238"/>
            <a:ext cx="2268067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E31040-2F86-6D45-7EE6-6B68D4895B77}"/>
              </a:ext>
            </a:extLst>
          </p:cNvPr>
          <p:cNvSpPr txBox="1"/>
          <p:nvPr/>
        </p:nvSpPr>
        <p:spPr>
          <a:xfrm>
            <a:off x="499261" y="154304"/>
            <a:ext cx="10947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3.1. Диспансеризация и профилактические осмотры определенных групп населения, проведенные в филиале в 2025 году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4D4DB8-E1CF-70ED-B0AD-AE156E020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712767">
            <a:off x="182049" y="299902"/>
            <a:ext cx="336318" cy="351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28F6EA-2CD8-513E-287A-17CF2E9C09D5}"/>
              </a:ext>
            </a:extLst>
          </p:cNvPr>
          <p:cNvSpPr txBox="1"/>
          <p:nvPr/>
        </p:nvSpPr>
        <p:spPr>
          <a:xfrm>
            <a:off x="601981" y="2888995"/>
            <a:ext cx="2140336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6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Контингенты</a:t>
            </a:r>
            <a:endParaRPr lang="ru-RU" sz="16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B838344-D1D4-60F5-96FF-7CBF1E2D0767}"/>
              </a:ext>
            </a:extLst>
          </p:cNvPr>
          <p:cNvSpPr txBox="1"/>
          <p:nvPr/>
        </p:nvSpPr>
        <p:spPr>
          <a:xfrm>
            <a:off x="2780222" y="4106728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45603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C402F30-D0DF-E20F-1195-74E9F475A569}"/>
              </a:ext>
            </a:extLst>
          </p:cNvPr>
          <p:cNvSpPr/>
          <p:nvPr/>
        </p:nvSpPr>
        <p:spPr>
          <a:xfrm>
            <a:off x="2581167" y="2521238"/>
            <a:ext cx="9466984" cy="1216958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ED545B-494B-7D59-FB23-FA42BA76D046}"/>
              </a:ext>
            </a:extLst>
          </p:cNvPr>
          <p:cNvSpPr txBox="1"/>
          <p:nvPr/>
        </p:nvSpPr>
        <p:spPr>
          <a:xfrm>
            <a:off x="2700505" y="2575543"/>
            <a:ext cx="2140336" cy="626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4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Подлежало </a:t>
            </a:r>
            <a:endParaRPr lang="en-US" sz="1400" b="1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lang="ru-RU" sz="14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осмотрам</a:t>
            </a:r>
            <a:endParaRPr lang="ru-RU" sz="14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5CD461-1CB1-7D1B-0A8C-6D22C70D2F3E}"/>
              </a:ext>
            </a:extLst>
          </p:cNvPr>
          <p:cNvSpPr txBox="1"/>
          <p:nvPr/>
        </p:nvSpPr>
        <p:spPr>
          <a:xfrm>
            <a:off x="4112212" y="2649395"/>
            <a:ext cx="2140336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4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Осмотрено</a:t>
            </a:r>
            <a:endParaRPr lang="ru-RU" sz="14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9AB6FA-AFAB-4543-1729-C33EC121242F}"/>
              </a:ext>
            </a:extLst>
          </p:cNvPr>
          <p:cNvSpPr txBox="1"/>
          <p:nvPr/>
        </p:nvSpPr>
        <p:spPr>
          <a:xfrm>
            <a:off x="143849" y="3853541"/>
            <a:ext cx="2377027" cy="477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1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Контингенты взрослого населения (18 лет и старше) – всего</a:t>
            </a:r>
            <a:endParaRPr lang="ru-RU" sz="11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6CFD51-DEF8-94BE-B19A-E3C5A5CE1D54}"/>
              </a:ext>
            </a:extLst>
          </p:cNvPr>
          <p:cNvSpPr txBox="1"/>
          <p:nvPr/>
        </p:nvSpPr>
        <p:spPr>
          <a:xfrm>
            <a:off x="143848" y="4461579"/>
            <a:ext cx="2377027" cy="477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1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них: диспансеризация определенных групп  взрослого населения</a:t>
            </a:r>
            <a:endParaRPr lang="ru-RU" sz="11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3C5D62-8619-3097-CD0E-D2D7348875CC}"/>
              </a:ext>
            </a:extLst>
          </p:cNvPr>
          <p:cNvSpPr txBox="1"/>
          <p:nvPr/>
        </p:nvSpPr>
        <p:spPr>
          <a:xfrm>
            <a:off x="5441319" y="2651710"/>
            <a:ext cx="1975391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(</a:t>
            </a:r>
            <a:r>
              <a:rPr lang="ru-RU" sz="14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здоровые)</a:t>
            </a:r>
            <a:endParaRPr lang="ru-RU" sz="14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55F135-AA8A-328B-8483-8CE4185F51FB}"/>
              </a:ext>
            </a:extLst>
          </p:cNvPr>
          <p:cNvSpPr txBox="1"/>
          <p:nvPr/>
        </p:nvSpPr>
        <p:spPr>
          <a:xfrm>
            <a:off x="7034756" y="2761037"/>
            <a:ext cx="1975391" cy="909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4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(имеют факторы развития хр. заболеваний)</a:t>
            </a:r>
            <a:endParaRPr lang="ru-RU" sz="14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DFC9DC-C1A7-215D-C7A3-D9F5B4AE4C5B}"/>
              </a:ext>
            </a:extLst>
          </p:cNvPr>
          <p:cNvSpPr txBox="1"/>
          <p:nvPr/>
        </p:nvSpPr>
        <p:spPr>
          <a:xfrm>
            <a:off x="8824753" y="2788070"/>
            <a:ext cx="1631399" cy="91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(</a:t>
            </a:r>
            <a:r>
              <a:rPr lang="ru-RU" sz="14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хронические заболевания)</a:t>
            </a:r>
            <a:endParaRPr lang="ru-RU" sz="14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BBEEAD-33F9-01D9-7743-383C9BA3E249}"/>
              </a:ext>
            </a:extLst>
          </p:cNvPr>
          <p:cNvSpPr txBox="1"/>
          <p:nvPr/>
        </p:nvSpPr>
        <p:spPr>
          <a:xfrm>
            <a:off x="10807856" y="2479349"/>
            <a:ext cx="1631399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4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них:</a:t>
            </a:r>
            <a:endParaRPr lang="ru-RU" sz="14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C78544-C4A2-05D8-9E74-6C35C7E27394}"/>
              </a:ext>
            </a:extLst>
          </p:cNvPr>
          <p:cNvSpPr txBox="1"/>
          <p:nvPr/>
        </p:nvSpPr>
        <p:spPr>
          <a:xfrm>
            <a:off x="10494064" y="2810498"/>
            <a:ext cx="520990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16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16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5835A2-677B-52CB-3C60-5176EE091280}"/>
              </a:ext>
            </a:extLst>
          </p:cNvPr>
          <p:cNvSpPr txBox="1"/>
          <p:nvPr/>
        </p:nvSpPr>
        <p:spPr>
          <a:xfrm>
            <a:off x="11366758" y="2828427"/>
            <a:ext cx="520990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14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RU" sz="14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C6044B-9F3E-0F54-628B-C977C4B45023}"/>
              </a:ext>
            </a:extLst>
          </p:cNvPr>
          <p:cNvSpPr txBox="1"/>
          <p:nvPr/>
        </p:nvSpPr>
        <p:spPr>
          <a:xfrm>
            <a:off x="4315532" y="4108302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39534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CBC2BA-9782-90BC-56AB-B5C5AD59B798}"/>
              </a:ext>
            </a:extLst>
          </p:cNvPr>
          <p:cNvSpPr txBox="1"/>
          <p:nvPr/>
        </p:nvSpPr>
        <p:spPr>
          <a:xfrm>
            <a:off x="5759642" y="4113369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10407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03A7A4-E7F3-C0E8-7F01-BD6557C31979}"/>
              </a:ext>
            </a:extLst>
          </p:cNvPr>
          <p:cNvSpPr txBox="1"/>
          <p:nvPr/>
        </p:nvSpPr>
        <p:spPr>
          <a:xfrm>
            <a:off x="7203752" y="4116949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11916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A810BD-954F-22C1-1B5A-01C3D74AD4EA}"/>
              </a:ext>
            </a:extLst>
          </p:cNvPr>
          <p:cNvSpPr txBox="1"/>
          <p:nvPr/>
        </p:nvSpPr>
        <p:spPr>
          <a:xfrm>
            <a:off x="8757709" y="4108302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17211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F43995-F031-B284-DCEB-B8B8EDE5FDE1}"/>
              </a:ext>
            </a:extLst>
          </p:cNvPr>
          <p:cNvSpPr txBox="1"/>
          <p:nvPr/>
        </p:nvSpPr>
        <p:spPr>
          <a:xfrm>
            <a:off x="10091972" y="4106728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12876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052F82-83EE-FBF5-F1EF-F72727E85FD9}"/>
              </a:ext>
            </a:extLst>
          </p:cNvPr>
          <p:cNvSpPr txBox="1"/>
          <p:nvPr/>
        </p:nvSpPr>
        <p:spPr>
          <a:xfrm>
            <a:off x="11035353" y="4116949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4335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A1EAEBB8-9EE4-8A83-34EB-AC675BC2FA1C}"/>
              </a:ext>
            </a:extLst>
          </p:cNvPr>
          <p:cNvSpPr/>
          <p:nvPr/>
        </p:nvSpPr>
        <p:spPr>
          <a:xfrm>
            <a:off x="5328330" y="1698306"/>
            <a:ext cx="5140265" cy="781043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6A6E4E-2CD3-045C-789F-3389CD8C862A}"/>
              </a:ext>
            </a:extLst>
          </p:cNvPr>
          <p:cNvSpPr txBox="1"/>
          <p:nvPr/>
        </p:nvSpPr>
        <p:spPr>
          <a:xfrm>
            <a:off x="143847" y="4930797"/>
            <a:ext cx="23770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1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них: старше трудоспособного возраста</a:t>
            </a:r>
            <a:endParaRPr lang="ru-RU" sz="11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3CC1F4-5C5A-27DD-5683-559B1BB32F04}"/>
              </a:ext>
            </a:extLst>
          </p:cNvPr>
          <p:cNvSpPr txBox="1"/>
          <p:nvPr/>
        </p:nvSpPr>
        <p:spPr>
          <a:xfrm>
            <a:off x="169141" y="5422746"/>
            <a:ext cx="23770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1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Углубленная диспансеризация граждан</a:t>
            </a:r>
            <a:endParaRPr lang="ru-RU" sz="11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3E2A25-A7A1-56C9-6573-06DE37298446}"/>
              </a:ext>
            </a:extLst>
          </p:cNvPr>
          <p:cNvSpPr txBox="1"/>
          <p:nvPr/>
        </p:nvSpPr>
        <p:spPr>
          <a:xfrm>
            <a:off x="143847" y="5938163"/>
            <a:ext cx="2377027" cy="22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1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Профилактические осмотры</a:t>
            </a:r>
            <a:endParaRPr lang="ru-RU" sz="11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F00470-EDC4-D4E0-E730-6DC8BE9C8A3E}"/>
              </a:ext>
            </a:extLst>
          </p:cNvPr>
          <p:cNvSpPr txBox="1"/>
          <p:nvPr/>
        </p:nvSpPr>
        <p:spPr>
          <a:xfrm>
            <a:off x="2780222" y="4588348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34960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7298B3-38D7-D492-97E8-900BEB766152}"/>
              </a:ext>
            </a:extLst>
          </p:cNvPr>
          <p:cNvSpPr txBox="1"/>
          <p:nvPr/>
        </p:nvSpPr>
        <p:spPr>
          <a:xfrm>
            <a:off x="4315532" y="4588348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30435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BA0A4A9-6F7F-78E7-BE60-55CFED6FCB78}"/>
              </a:ext>
            </a:extLst>
          </p:cNvPr>
          <p:cNvSpPr txBox="1"/>
          <p:nvPr/>
        </p:nvSpPr>
        <p:spPr>
          <a:xfrm>
            <a:off x="5759642" y="4593415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4514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6241F7-7226-2791-4E1E-49DC2FC79D7C}"/>
              </a:ext>
            </a:extLst>
          </p:cNvPr>
          <p:cNvSpPr txBox="1"/>
          <p:nvPr/>
        </p:nvSpPr>
        <p:spPr>
          <a:xfrm>
            <a:off x="7203752" y="4596995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9552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3E9EEC4-9DDC-629E-19AA-A23AA04C0130}"/>
              </a:ext>
            </a:extLst>
          </p:cNvPr>
          <p:cNvSpPr txBox="1"/>
          <p:nvPr/>
        </p:nvSpPr>
        <p:spPr>
          <a:xfrm>
            <a:off x="8757709" y="4588348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16369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9F0548C-9116-12FC-089C-A9965EF2EC88}"/>
              </a:ext>
            </a:extLst>
          </p:cNvPr>
          <p:cNvSpPr txBox="1"/>
          <p:nvPr/>
        </p:nvSpPr>
        <p:spPr>
          <a:xfrm>
            <a:off x="10091972" y="4586774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12540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E603C28-A90B-9F3D-7EBF-19511C66236E}"/>
              </a:ext>
            </a:extLst>
          </p:cNvPr>
          <p:cNvSpPr txBox="1"/>
          <p:nvPr/>
        </p:nvSpPr>
        <p:spPr>
          <a:xfrm>
            <a:off x="11035353" y="4596995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3829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58063A-2090-CFD3-9572-9152592294CC}"/>
              </a:ext>
            </a:extLst>
          </p:cNvPr>
          <p:cNvSpPr txBox="1"/>
          <p:nvPr/>
        </p:nvSpPr>
        <p:spPr>
          <a:xfrm>
            <a:off x="2774805" y="5013804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13169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9D169DF-F967-9DFE-F910-C3D6E5E93695}"/>
              </a:ext>
            </a:extLst>
          </p:cNvPr>
          <p:cNvSpPr txBox="1"/>
          <p:nvPr/>
        </p:nvSpPr>
        <p:spPr>
          <a:xfrm>
            <a:off x="4341216" y="5022451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11462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0FD915-FAFD-A1FE-CBE1-07B298E1D49A}"/>
              </a:ext>
            </a:extLst>
          </p:cNvPr>
          <p:cNvSpPr txBox="1"/>
          <p:nvPr/>
        </p:nvSpPr>
        <p:spPr>
          <a:xfrm>
            <a:off x="5786627" y="5018871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-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13B1733-238A-50A7-DF31-AD66AD3AB44F}"/>
              </a:ext>
            </a:extLst>
          </p:cNvPr>
          <p:cNvSpPr txBox="1"/>
          <p:nvPr/>
        </p:nvSpPr>
        <p:spPr>
          <a:xfrm>
            <a:off x="7230737" y="5022451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-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14B05D5-4CDF-1090-BDCD-A7B847930558}"/>
              </a:ext>
            </a:extLst>
          </p:cNvPr>
          <p:cNvSpPr txBox="1"/>
          <p:nvPr/>
        </p:nvSpPr>
        <p:spPr>
          <a:xfrm>
            <a:off x="9010147" y="5004889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D780ECF-4C79-89D3-6CC6-2C4479B8B8BE}"/>
              </a:ext>
            </a:extLst>
          </p:cNvPr>
          <p:cNvSpPr txBox="1"/>
          <p:nvPr/>
        </p:nvSpPr>
        <p:spPr>
          <a:xfrm>
            <a:off x="10118957" y="5012230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9281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4DDAD18-E352-637B-F0C2-94D2C0832385}"/>
              </a:ext>
            </a:extLst>
          </p:cNvPr>
          <p:cNvSpPr txBox="1"/>
          <p:nvPr/>
        </p:nvSpPr>
        <p:spPr>
          <a:xfrm>
            <a:off x="11062338" y="5022451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2181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7F87B4B-CC3D-E066-E315-5CAE374C78B2}"/>
              </a:ext>
            </a:extLst>
          </p:cNvPr>
          <p:cNvSpPr txBox="1"/>
          <p:nvPr/>
        </p:nvSpPr>
        <p:spPr>
          <a:xfrm>
            <a:off x="2780222" y="5445901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2742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FE66B5-525B-035D-3806-1B0DD3A68B8E}"/>
              </a:ext>
            </a:extLst>
          </p:cNvPr>
          <p:cNvSpPr txBox="1"/>
          <p:nvPr/>
        </p:nvSpPr>
        <p:spPr>
          <a:xfrm>
            <a:off x="4347934" y="5445901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2742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D6E3A0A-930F-6E56-E076-A7F782D2495D}"/>
              </a:ext>
            </a:extLst>
          </p:cNvPr>
          <p:cNvSpPr txBox="1"/>
          <p:nvPr/>
        </p:nvSpPr>
        <p:spPr>
          <a:xfrm>
            <a:off x="5792044" y="5450968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-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D50307A-70D3-8368-8040-E732BDF18AC2}"/>
              </a:ext>
            </a:extLst>
          </p:cNvPr>
          <p:cNvSpPr txBox="1"/>
          <p:nvPr/>
        </p:nvSpPr>
        <p:spPr>
          <a:xfrm>
            <a:off x="7236154" y="5454548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-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158A1FA-E7CB-064A-E780-4A29A24F4EA9}"/>
              </a:ext>
            </a:extLst>
          </p:cNvPr>
          <p:cNvSpPr txBox="1"/>
          <p:nvPr/>
        </p:nvSpPr>
        <p:spPr>
          <a:xfrm>
            <a:off x="2780222" y="5884639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10643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06823D3-BB3A-8A1D-5C98-65E8C7BF8B7D}"/>
              </a:ext>
            </a:extLst>
          </p:cNvPr>
          <p:cNvSpPr txBox="1"/>
          <p:nvPr/>
        </p:nvSpPr>
        <p:spPr>
          <a:xfrm>
            <a:off x="4347934" y="5884639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9099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033039B-E690-6C4A-E9C8-808ABEE34896}"/>
              </a:ext>
            </a:extLst>
          </p:cNvPr>
          <p:cNvSpPr txBox="1"/>
          <p:nvPr/>
        </p:nvSpPr>
        <p:spPr>
          <a:xfrm>
            <a:off x="5792044" y="5889706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5893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9350356-508F-AC95-9CA7-9CBB6E5884D4}"/>
              </a:ext>
            </a:extLst>
          </p:cNvPr>
          <p:cNvSpPr txBox="1"/>
          <p:nvPr/>
        </p:nvSpPr>
        <p:spPr>
          <a:xfrm>
            <a:off x="7239884" y="5879205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2364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811DC66-56ED-6BB3-C7D3-C7D0FBC65E85}"/>
              </a:ext>
            </a:extLst>
          </p:cNvPr>
          <p:cNvSpPr txBox="1"/>
          <p:nvPr/>
        </p:nvSpPr>
        <p:spPr>
          <a:xfrm>
            <a:off x="8824753" y="5887114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842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66622CA-42D8-3DB8-2887-D20942A486D1}"/>
              </a:ext>
            </a:extLst>
          </p:cNvPr>
          <p:cNvSpPr txBox="1"/>
          <p:nvPr/>
        </p:nvSpPr>
        <p:spPr>
          <a:xfrm>
            <a:off x="10189152" y="5862914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336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B677C5D-FCB4-1FE0-B6E8-33A34F8344D2}"/>
              </a:ext>
            </a:extLst>
          </p:cNvPr>
          <p:cNvSpPr txBox="1"/>
          <p:nvPr/>
        </p:nvSpPr>
        <p:spPr>
          <a:xfrm>
            <a:off x="11174965" y="5871961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E8A2933-90E6-15ED-3174-AD3EC133DFC9}"/>
              </a:ext>
            </a:extLst>
          </p:cNvPr>
          <p:cNvSpPr txBox="1"/>
          <p:nvPr/>
        </p:nvSpPr>
        <p:spPr>
          <a:xfrm>
            <a:off x="8824753" y="5440383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-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9137146-CB43-4E29-3CCB-D46B5A1224A1}"/>
              </a:ext>
            </a:extLst>
          </p:cNvPr>
          <p:cNvSpPr txBox="1"/>
          <p:nvPr/>
        </p:nvSpPr>
        <p:spPr>
          <a:xfrm>
            <a:off x="10124373" y="5410389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-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28F6404-3E10-7822-397E-64329298133B}"/>
              </a:ext>
            </a:extLst>
          </p:cNvPr>
          <p:cNvSpPr txBox="1"/>
          <p:nvPr/>
        </p:nvSpPr>
        <p:spPr>
          <a:xfrm>
            <a:off x="11104770" y="5410389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-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9C8C744-95B2-1594-B40F-8C74EB5DB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2870" y="545907"/>
            <a:ext cx="1364438" cy="4044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2DFA03-A602-DC70-667E-7F3D6A520223}"/>
              </a:ext>
            </a:extLst>
          </p:cNvPr>
          <p:cNvSpPr txBox="1"/>
          <p:nvPr/>
        </p:nvSpPr>
        <p:spPr>
          <a:xfrm>
            <a:off x="5441319" y="1761571"/>
            <a:ext cx="485500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600" b="1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числа осмотренных  определены группы здоровья</a:t>
            </a:r>
            <a:endParaRPr lang="ru-RU" sz="1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9787A8-8E94-4860-A6D8-C1D6112B120C}"/>
              </a:ext>
            </a:extLst>
          </p:cNvPr>
          <p:cNvSpPr txBox="1"/>
          <p:nvPr/>
        </p:nvSpPr>
        <p:spPr>
          <a:xfrm>
            <a:off x="105944" y="1245478"/>
            <a:ext cx="4883125" cy="1196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6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Силами врачей поликлиники проведена диспансеризация граждан, проживающих в ГБУЗ Геронтологический центр «Левобережный» -обследовано </a:t>
            </a:r>
            <a:r>
              <a:rPr lang="ru-RU" b="1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640</a:t>
            </a:r>
            <a:r>
              <a:rPr lang="ru-RU" sz="16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  <a:endParaRPr lang="ru-RU" sz="16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B8D6A4B-C298-9BC0-52FD-B1E46AC774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AA315E3-41B8-3AFB-9853-3B71B39C66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1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D5D75-391A-5C7B-AB2F-8318AEBDF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20B3C0-C9B4-59D9-B514-A58E6701EEA7}"/>
              </a:ext>
            </a:extLst>
          </p:cNvPr>
          <p:cNvSpPr/>
          <p:nvPr/>
        </p:nvSpPr>
        <p:spPr>
          <a:xfrm>
            <a:off x="499261" y="1503772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42EDEEE-F87D-664A-1236-8ED53A3E17E0}"/>
              </a:ext>
            </a:extLst>
          </p:cNvPr>
          <p:cNvSpPr/>
          <p:nvPr/>
        </p:nvSpPr>
        <p:spPr>
          <a:xfrm>
            <a:off x="228083" y="1688311"/>
            <a:ext cx="2268067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32ED35-DB46-DEB2-0EE4-D251B24C189C}"/>
              </a:ext>
            </a:extLst>
          </p:cNvPr>
          <p:cNvSpPr txBox="1"/>
          <p:nvPr/>
        </p:nvSpPr>
        <p:spPr>
          <a:xfrm>
            <a:off x="515787" y="229911"/>
            <a:ext cx="10947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3.2. Диспансерное наблюдение за инвалидами и участниками Великой Отечественной войны и воинами-интернационалистами</a:t>
            </a:r>
            <a:endParaRPr lang="ru-RU" sz="2400" b="1" i="0" u="none" strike="noStrike" dirty="0">
              <a:solidFill>
                <a:srgbClr val="1B2E5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24A6FF-AC32-22EE-0CB3-6F795799E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712767">
            <a:off x="182049" y="299902"/>
            <a:ext cx="336318" cy="351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820D19-B64B-C0E7-1F9A-A4B54F81FC90}"/>
              </a:ext>
            </a:extLst>
          </p:cNvPr>
          <p:cNvSpPr txBox="1"/>
          <p:nvPr/>
        </p:nvSpPr>
        <p:spPr>
          <a:xfrm>
            <a:off x="460580" y="1815173"/>
            <a:ext cx="2140336" cy="35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2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показателей</a:t>
            </a:r>
            <a:endParaRPr lang="ru-RU" sz="1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B3F88D5-19E1-899F-4204-40822BE99B96}"/>
              </a:ext>
            </a:extLst>
          </p:cNvPr>
          <p:cNvSpPr txBox="1"/>
          <p:nvPr/>
        </p:nvSpPr>
        <p:spPr>
          <a:xfrm>
            <a:off x="3794252" y="2653094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57D5F40-3937-F3E1-F786-72ED463BF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B9FC01-93A8-AE9D-59E4-C8D45EAFD3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08552" y="698307"/>
            <a:ext cx="1364438" cy="404418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888EEB5-6F66-0286-7517-DDBD174B383C}"/>
              </a:ext>
            </a:extLst>
          </p:cNvPr>
          <p:cNvSpPr/>
          <p:nvPr/>
        </p:nvSpPr>
        <p:spPr>
          <a:xfrm>
            <a:off x="2768791" y="1556794"/>
            <a:ext cx="2807131" cy="974417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994F2E-6E2A-4E1E-E2DE-0CB873F7FC6E}"/>
              </a:ext>
            </a:extLst>
          </p:cNvPr>
          <p:cNvSpPr txBox="1"/>
          <p:nvPr/>
        </p:nvSpPr>
        <p:spPr>
          <a:xfrm>
            <a:off x="3267711" y="1705891"/>
            <a:ext cx="2140336" cy="626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4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ВОВ, инвалиды ВОВ </a:t>
            </a:r>
            <a:endParaRPr lang="ru-RU" sz="14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FE3CBCB-D74B-A5F4-C1A1-8483865AD8EF}"/>
              </a:ext>
            </a:extLst>
          </p:cNvPr>
          <p:cNvSpPr/>
          <p:nvPr/>
        </p:nvSpPr>
        <p:spPr>
          <a:xfrm>
            <a:off x="5973401" y="1571555"/>
            <a:ext cx="3233318" cy="935598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07D8E-D459-D6BB-F62E-3C16F0D5407B}"/>
              </a:ext>
            </a:extLst>
          </p:cNvPr>
          <p:cNvSpPr txBox="1"/>
          <p:nvPr/>
        </p:nvSpPr>
        <p:spPr>
          <a:xfrm>
            <a:off x="6161097" y="1729012"/>
            <a:ext cx="3045622" cy="626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4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Воины – интернационалисты и ветераны боевых действий</a:t>
            </a:r>
            <a:endParaRPr lang="ru-RU" sz="14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D897A4-BADE-80A1-93B9-00D4BAB0C7A5}"/>
              </a:ext>
            </a:extLst>
          </p:cNvPr>
          <p:cNvSpPr txBox="1"/>
          <p:nvPr/>
        </p:nvSpPr>
        <p:spPr>
          <a:xfrm>
            <a:off x="402311" y="2645690"/>
            <a:ext cx="2140336" cy="608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2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Состоит под диспансерным наблюдением на конец отчетного года </a:t>
            </a:r>
            <a:endParaRPr lang="ru-RU" sz="1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34FB09-23E0-D564-FF9C-9E97B78A2CBC}"/>
              </a:ext>
            </a:extLst>
          </p:cNvPr>
          <p:cNvSpPr txBox="1"/>
          <p:nvPr/>
        </p:nvSpPr>
        <p:spPr>
          <a:xfrm>
            <a:off x="393726" y="3313868"/>
            <a:ext cx="2140336" cy="35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2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Взято на диспансерный учет</a:t>
            </a:r>
            <a:endParaRPr lang="ru-RU" sz="1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9CA785-BC3A-8D0C-BA71-7A3E6C5841E9}"/>
              </a:ext>
            </a:extLst>
          </p:cNvPr>
          <p:cNvSpPr txBox="1"/>
          <p:nvPr/>
        </p:nvSpPr>
        <p:spPr>
          <a:xfrm>
            <a:off x="393726" y="3669275"/>
            <a:ext cx="2140336" cy="73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2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Снято с диспансерного наблюдения в течение отчетного года, в том числе умерших</a:t>
            </a:r>
            <a:endParaRPr lang="en-US" sz="1200" b="1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endParaRPr lang="ru-RU" sz="1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9A0C59-053F-9231-F53B-F14257D6806C}"/>
              </a:ext>
            </a:extLst>
          </p:cNvPr>
          <p:cNvSpPr txBox="1"/>
          <p:nvPr/>
        </p:nvSpPr>
        <p:spPr>
          <a:xfrm>
            <a:off x="383276" y="4224863"/>
            <a:ext cx="2140336" cy="35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2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Получили  санаторно-курортное лечение </a:t>
            </a:r>
            <a:endParaRPr lang="ru-RU" sz="1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9B77D0-DBD1-10E4-ACE0-6876225C18AF}"/>
              </a:ext>
            </a:extLst>
          </p:cNvPr>
          <p:cNvSpPr txBox="1"/>
          <p:nvPr/>
        </p:nvSpPr>
        <p:spPr>
          <a:xfrm>
            <a:off x="410738" y="4609583"/>
            <a:ext cx="2140336" cy="35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2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Прошли диспансерный осмотр</a:t>
            </a:r>
            <a:endParaRPr lang="ru-RU" sz="1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80DBCA-6C3D-519B-CDA0-6C7939A3901C}"/>
              </a:ext>
            </a:extLst>
          </p:cNvPr>
          <p:cNvSpPr txBox="1"/>
          <p:nvPr/>
        </p:nvSpPr>
        <p:spPr>
          <a:xfrm>
            <a:off x="460580" y="5016156"/>
            <a:ext cx="2140336" cy="223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2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т.ч. на дому</a:t>
            </a:r>
            <a:endParaRPr lang="ru-RU" sz="1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80469E-DE34-4458-3905-A8A00EB44C6B}"/>
              </a:ext>
            </a:extLst>
          </p:cNvPr>
          <p:cNvSpPr txBox="1"/>
          <p:nvPr/>
        </p:nvSpPr>
        <p:spPr>
          <a:xfrm>
            <a:off x="410738" y="5410389"/>
            <a:ext cx="2140336" cy="48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200" b="1" dirty="0">
                <a:solidFill>
                  <a:srgbClr val="48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Направлены на получение стационарной помощи</a:t>
            </a:r>
            <a:endParaRPr lang="ru-RU" sz="1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660F3EA-B98C-B2B6-7DAD-E9475BF73207}"/>
              </a:ext>
            </a:extLst>
          </p:cNvPr>
          <p:cNvSpPr txBox="1"/>
          <p:nvPr/>
        </p:nvSpPr>
        <p:spPr>
          <a:xfrm>
            <a:off x="7238812" y="2655429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5C0830E-B062-CCA7-0C1B-B0D015C4C4F7}"/>
              </a:ext>
            </a:extLst>
          </p:cNvPr>
          <p:cNvSpPr txBox="1"/>
          <p:nvPr/>
        </p:nvSpPr>
        <p:spPr>
          <a:xfrm>
            <a:off x="3802944" y="3139064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35E756E-7B43-802D-6EC9-ECB3CEB7CCC4}"/>
              </a:ext>
            </a:extLst>
          </p:cNvPr>
          <p:cNvSpPr txBox="1"/>
          <p:nvPr/>
        </p:nvSpPr>
        <p:spPr>
          <a:xfrm>
            <a:off x="7238812" y="3157010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C3AAD9E-BE64-4B25-C014-960732C39F3A}"/>
              </a:ext>
            </a:extLst>
          </p:cNvPr>
          <p:cNvSpPr txBox="1"/>
          <p:nvPr/>
        </p:nvSpPr>
        <p:spPr>
          <a:xfrm>
            <a:off x="3794252" y="3627637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8583308-5C7B-D9D6-A2DE-EADBF5032D37}"/>
              </a:ext>
            </a:extLst>
          </p:cNvPr>
          <p:cNvSpPr txBox="1"/>
          <p:nvPr/>
        </p:nvSpPr>
        <p:spPr>
          <a:xfrm>
            <a:off x="7238812" y="3624572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4357CD1-B062-761E-07F1-B6B997E49447}"/>
              </a:ext>
            </a:extLst>
          </p:cNvPr>
          <p:cNvSpPr txBox="1"/>
          <p:nvPr/>
        </p:nvSpPr>
        <p:spPr>
          <a:xfrm>
            <a:off x="3794252" y="4178506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02F5CF8-F7EA-2E28-EC92-33A9A6A2C994}"/>
              </a:ext>
            </a:extLst>
          </p:cNvPr>
          <p:cNvSpPr txBox="1"/>
          <p:nvPr/>
        </p:nvSpPr>
        <p:spPr>
          <a:xfrm>
            <a:off x="7238812" y="4175441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C4D48BD-012F-5FC2-2EC9-57724F7D59ED}"/>
              </a:ext>
            </a:extLst>
          </p:cNvPr>
          <p:cNvSpPr txBox="1"/>
          <p:nvPr/>
        </p:nvSpPr>
        <p:spPr>
          <a:xfrm>
            <a:off x="3794252" y="4580590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E5208CE-935B-F382-78A3-977CAAE23B0B}"/>
              </a:ext>
            </a:extLst>
          </p:cNvPr>
          <p:cNvSpPr txBox="1"/>
          <p:nvPr/>
        </p:nvSpPr>
        <p:spPr>
          <a:xfrm>
            <a:off x="7238812" y="4577525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64E228E-DA51-7960-6F89-0BA7F42E98DB}"/>
              </a:ext>
            </a:extLst>
          </p:cNvPr>
          <p:cNvSpPr txBox="1"/>
          <p:nvPr/>
        </p:nvSpPr>
        <p:spPr>
          <a:xfrm>
            <a:off x="3794252" y="5000735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FFEF95A-623D-32A2-251C-59B41E93ED66}"/>
              </a:ext>
            </a:extLst>
          </p:cNvPr>
          <p:cNvSpPr txBox="1"/>
          <p:nvPr/>
        </p:nvSpPr>
        <p:spPr>
          <a:xfrm>
            <a:off x="7238812" y="4997670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52C9B15-74EB-6CF2-1C92-6F2F60877189}"/>
              </a:ext>
            </a:extLst>
          </p:cNvPr>
          <p:cNvSpPr txBox="1"/>
          <p:nvPr/>
        </p:nvSpPr>
        <p:spPr>
          <a:xfrm>
            <a:off x="3794252" y="5489308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DC90412-52D5-CDF5-4D4D-A15F0E8F1427}"/>
              </a:ext>
            </a:extLst>
          </p:cNvPr>
          <p:cNvSpPr txBox="1"/>
          <p:nvPr/>
        </p:nvSpPr>
        <p:spPr>
          <a:xfrm>
            <a:off x="7238812" y="5486243"/>
            <a:ext cx="98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7A2E57A9-E078-18A6-B7AA-F7CA1290B4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2870" y="545907"/>
            <a:ext cx="1364438" cy="4044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CAC2E1-FFB2-0EF1-4847-E9B78077A2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FD9450-F875-583D-E15F-781A47132A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64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907</Words>
  <Application>Microsoft Office PowerPoint</Application>
  <PresentationFormat>Широкоэкранный</PresentationFormat>
  <Paragraphs>216</Paragraphs>
  <Slides>18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Злыгостева Евгения Валериевна</dc:creator>
  <cp:lastModifiedBy>User</cp:lastModifiedBy>
  <cp:revision>94</cp:revision>
  <dcterms:created xsi:type="dcterms:W3CDTF">2023-01-19T14:16:43Z</dcterms:created>
  <dcterms:modified xsi:type="dcterms:W3CDTF">2026-02-16T13:29:51Z</dcterms:modified>
</cp:coreProperties>
</file>